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58" r:id="rId2"/>
    <p:sldId id="259" r:id="rId3"/>
    <p:sldId id="256" r:id="rId4"/>
    <p:sldId id="263" r:id="rId5"/>
    <p:sldId id="261" r:id="rId6"/>
    <p:sldId id="266" r:id="rId7"/>
    <p:sldId id="267" r:id="rId8"/>
    <p:sldId id="264" r:id="rId9"/>
    <p:sldId id="268" r:id="rId10"/>
    <p:sldId id="262"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A2CC"/>
    <a:srgbClr val="DB518C"/>
    <a:srgbClr val="2AA1CB"/>
    <a:srgbClr val="8B8B89"/>
    <a:srgbClr val="73AF4B"/>
    <a:srgbClr val="DF6597"/>
    <a:srgbClr val="FBD439"/>
    <a:srgbClr val="81B950"/>
    <a:srgbClr val="525153"/>
    <a:srgbClr val="FAD2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p:restoredTop sz="94766"/>
  </p:normalViewPr>
  <p:slideViewPr>
    <p:cSldViewPr snapToGrid="0" snapToObjects="1">
      <p:cViewPr varScale="1">
        <p:scale>
          <a:sx n="60" d="100"/>
          <a:sy n="60" d="100"/>
        </p:scale>
        <p:origin x="84" y="11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3AEC09-AC82-E840-9757-4B86567665C5}" type="datetimeFigureOut">
              <a:rPr lang="en-GB" smtClean="0"/>
              <a:t>16/06/2017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44F5C0-E13A-F74B-A8FB-76FD472B431A}" type="slidenum">
              <a:rPr lang="en-GB" smtClean="0"/>
              <a:t>‹#›</a:t>
            </a:fld>
            <a:endParaRPr lang="en-GB"/>
          </a:p>
        </p:txBody>
      </p:sp>
    </p:spTree>
    <p:extLst>
      <p:ext uri="{BB962C8B-B14F-4D97-AF65-F5344CB8AC3E}">
        <p14:creationId xmlns:p14="http://schemas.microsoft.com/office/powerpoint/2010/main" val="727590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GB" dirty="0" smtClean="0"/>
              <a:t>Starter task:</a:t>
            </a:r>
          </a:p>
          <a:p>
            <a:r>
              <a:rPr lang="en-GB" dirty="0" smtClean="0"/>
              <a:t>The wording of the period pupils should think about can be adapted to be specific to each exam board (AQA covers from the Viking period, OCR A&amp;B start in 1000 &amp; 1250 respectively). The table for the task is on the next slide.</a:t>
            </a:r>
          </a:p>
          <a:p>
            <a:endParaRPr lang="en-GB" dirty="0"/>
          </a:p>
        </p:txBody>
      </p:sp>
      <p:sp>
        <p:nvSpPr>
          <p:cNvPr id="4" name="Slide Number Placeholder 3"/>
          <p:cNvSpPr>
            <a:spLocks noGrp="1"/>
          </p:cNvSpPr>
          <p:nvPr>
            <p:ph type="sldNum" sz="quarter" idx="10"/>
          </p:nvPr>
        </p:nvSpPr>
        <p:spPr/>
        <p:txBody>
          <a:bodyPr/>
          <a:lstStyle/>
          <a:p>
            <a:fld id="{F944F5C0-E13A-F74B-A8FB-76FD472B431A}" type="slidenum">
              <a:rPr lang="en-GB" smtClean="0"/>
              <a:t>2</a:t>
            </a:fld>
            <a:endParaRPr lang="en-GB"/>
          </a:p>
        </p:txBody>
      </p:sp>
    </p:spTree>
    <p:extLst>
      <p:ext uri="{BB962C8B-B14F-4D97-AF65-F5344CB8AC3E}">
        <p14:creationId xmlns:p14="http://schemas.microsoft.com/office/powerpoint/2010/main" val="834655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GB" dirty="0" smtClean="0"/>
              <a:t>This is a recap task to help pupils recall an overview of migration in the period before 1500. It will be used in conjunction with the table from the Robert Tombs clip (slide 5) to assess change and continuity in migration between the medieval and early modern periods.</a:t>
            </a:r>
            <a:endParaRPr lang="en-GB" dirty="0"/>
          </a:p>
        </p:txBody>
      </p:sp>
      <p:sp>
        <p:nvSpPr>
          <p:cNvPr id="4" name="Slide Number Placeholder 3"/>
          <p:cNvSpPr>
            <a:spLocks noGrp="1"/>
          </p:cNvSpPr>
          <p:nvPr>
            <p:ph type="sldNum" sz="quarter" idx="10"/>
          </p:nvPr>
        </p:nvSpPr>
        <p:spPr/>
        <p:txBody>
          <a:bodyPr/>
          <a:lstStyle/>
          <a:p>
            <a:fld id="{F944F5C0-E13A-F74B-A8FB-76FD472B431A}" type="slidenum">
              <a:rPr lang="en-GB" smtClean="0"/>
              <a:t>3</a:t>
            </a:fld>
            <a:endParaRPr lang="en-GB"/>
          </a:p>
        </p:txBody>
      </p:sp>
    </p:spTree>
    <p:extLst>
      <p:ext uri="{BB962C8B-B14F-4D97-AF65-F5344CB8AC3E}">
        <p14:creationId xmlns:p14="http://schemas.microsoft.com/office/powerpoint/2010/main" val="1206017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Events on the next slide to be placed on the timeline to scale, to give pupils a sense of chronology of events at various scales across the period. Can be made quicker by adding some events in each category, or all events in some categories, beforehand. Follow up questions/activity focuses on exploring links between events.</a:t>
            </a:r>
          </a:p>
          <a:p>
            <a:endParaRPr lang="en-GB" dirty="0"/>
          </a:p>
        </p:txBody>
      </p:sp>
      <p:sp>
        <p:nvSpPr>
          <p:cNvPr id="4" name="Slide Number Placeholder 3"/>
          <p:cNvSpPr>
            <a:spLocks noGrp="1"/>
          </p:cNvSpPr>
          <p:nvPr>
            <p:ph type="sldNum" sz="quarter" idx="10"/>
          </p:nvPr>
        </p:nvSpPr>
        <p:spPr/>
        <p:txBody>
          <a:bodyPr/>
          <a:lstStyle/>
          <a:p>
            <a:fld id="{309593DA-6A16-418B-9B98-A8559E92EFB7}" type="slidenum">
              <a:rPr lang="en-GB" smtClean="0"/>
              <a:t>4</a:t>
            </a:fld>
            <a:endParaRPr lang="en-GB"/>
          </a:p>
        </p:txBody>
      </p:sp>
    </p:spTree>
    <p:extLst>
      <p:ext uri="{BB962C8B-B14F-4D97-AF65-F5344CB8AC3E}">
        <p14:creationId xmlns:p14="http://schemas.microsoft.com/office/powerpoint/2010/main" val="1974971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GB" dirty="0" smtClean="0"/>
              <a:t>Teachers will need to add in any further events in the migration column that they wish pupils to include on the timeline – events provided as an outline only.</a:t>
            </a:r>
            <a:endParaRPr lang="en-GB" dirty="0"/>
          </a:p>
        </p:txBody>
      </p:sp>
      <p:sp>
        <p:nvSpPr>
          <p:cNvPr id="4" name="Slide Number Placeholder 3"/>
          <p:cNvSpPr>
            <a:spLocks noGrp="1"/>
          </p:cNvSpPr>
          <p:nvPr>
            <p:ph type="sldNum" sz="quarter" idx="10"/>
          </p:nvPr>
        </p:nvSpPr>
        <p:spPr/>
        <p:txBody>
          <a:bodyPr/>
          <a:lstStyle/>
          <a:p>
            <a:fld id="{F944F5C0-E13A-F74B-A8FB-76FD472B431A}" type="slidenum">
              <a:rPr lang="en-GB" smtClean="0"/>
              <a:t>5</a:t>
            </a:fld>
            <a:endParaRPr lang="en-GB"/>
          </a:p>
        </p:txBody>
      </p:sp>
    </p:spTree>
    <p:extLst>
      <p:ext uri="{BB962C8B-B14F-4D97-AF65-F5344CB8AC3E}">
        <p14:creationId xmlns:p14="http://schemas.microsoft.com/office/powerpoint/2010/main" val="1639843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GB" dirty="0" smtClean="0"/>
              <a:t>Pupils watch the video of Robert Tombs discussing migration in Britain in the period 1500-1750. They fill in the table as they watch – teacher will/may need to pause the video and direct pupils to some of the answers. Can be differentiated by dividing the table into 3 or 4 distinct rows and providing the labels for pupils to cross off as they use them (slide 6)</a:t>
            </a:r>
            <a:endParaRPr lang="en-GB" dirty="0"/>
          </a:p>
        </p:txBody>
      </p:sp>
      <p:sp>
        <p:nvSpPr>
          <p:cNvPr id="4" name="Slide Number Placeholder 3"/>
          <p:cNvSpPr>
            <a:spLocks noGrp="1"/>
          </p:cNvSpPr>
          <p:nvPr>
            <p:ph type="sldNum" sz="quarter" idx="10"/>
          </p:nvPr>
        </p:nvSpPr>
        <p:spPr/>
        <p:txBody>
          <a:bodyPr/>
          <a:lstStyle/>
          <a:p>
            <a:fld id="{F944F5C0-E13A-F74B-A8FB-76FD472B431A}" type="slidenum">
              <a:rPr lang="en-GB" smtClean="0"/>
              <a:t>6</a:t>
            </a:fld>
            <a:endParaRPr lang="en-GB"/>
          </a:p>
        </p:txBody>
      </p:sp>
    </p:spTree>
    <p:extLst>
      <p:ext uri="{BB962C8B-B14F-4D97-AF65-F5344CB8AC3E}">
        <p14:creationId xmlns:p14="http://schemas.microsoft.com/office/powerpoint/2010/main" val="184768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GB" dirty="0" smtClean="0"/>
              <a:t>Labels to fill in table on previous slide – all/some can be given in this structured way (or less structured) to make the task easier. Or table could be done as a matching exercise.</a:t>
            </a:r>
            <a:endParaRPr lang="en-GB" dirty="0"/>
          </a:p>
        </p:txBody>
      </p:sp>
      <p:sp>
        <p:nvSpPr>
          <p:cNvPr id="4" name="Slide Number Placeholder 3"/>
          <p:cNvSpPr>
            <a:spLocks noGrp="1"/>
          </p:cNvSpPr>
          <p:nvPr>
            <p:ph type="sldNum" sz="quarter" idx="10"/>
          </p:nvPr>
        </p:nvSpPr>
        <p:spPr/>
        <p:txBody>
          <a:bodyPr/>
          <a:lstStyle/>
          <a:p>
            <a:fld id="{F944F5C0-E13A-F74B-A8FB-76FD472B431A}" type="slidenum">
              <a:rPr lang="en-GB" smtClean="0"/>
              <a:t>7</a:t>
            </a:fld>
            <a:endParaRPr lang="en-GB"/>
          </a:p>
        </p:txBody>
      </p:sp>
    </p:spTree>
    <p:extLst>
      <p:ext uri="{BB962C8B-B14F-4D97-AF65-F5344CB8AC3E}">
        <p14:creationId xmlns:p14="http://schemas.microsoft.com/office/powerpoint/2010/main" val="852283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These can be used to extend higher prior attaining pupils, or as a whole class discussion after the video if needed.</a:t>
            </a:r>
          </a:p>
          <a:p>
            <a:endParaRPr lang="en-GB" dirty="0"/>
          </a:p>
        </p:txBody>
      </p:sp>
      <p:sp>
        <p:nvSpPr>
          <p:cNvPr id="4" name="Slide Number Placeholder 3"/>
          <p:cNvSpPr>
            <a:spLocks noGrp="1"/>
          </p:cNvSpPr>
          <p:nvPr>
            <p:ph type="sldNum" sz="quarter" idx="10"/>
          </p:nvPr>
        </p:nvSpPr>
        <p:spPr/>
        <p:txBody>
          <a:bodyPr/>
          <a:lstStyle/>
          <a:p>
            <a:fld id="{F944F5C0-E13A-F74B-A8FB-76FD472B431A}" type="slidenum">
              <a:rPr lang="en-GB" smtClean="0"/>
              <a:t>8</a:t>
            </a:fld>
            <a:endParaRPr lang="en-GB"/>
          </a:p>
        </p:txBody>
      </p:sp>
    </p:spTree>
    <p:extLst>
      <p:ext uri="{BB962C8B-B14F-4D97-AF65-F5344CB8AC3E}">
        <p14:creationId xmlns:p14="http://schemas.microsoft.com/office/powerpoint/2010/main" val="4515669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GB" dirty="0" smtClean="0"/>
              <a:t>Pupils use their two tables to begin to assess the extent of change and continuity, bearing in mind they have only just begun to study the early modern period.</a:t>
            </a:r>
            <a:endParaRPr lang="en-GB" dirty="0"/>
          </a:p>
        </p:txBody>
      </p:sp>
      <p:sp>
        <p:nvSpPr>
          <p:cNvPr id="4" name="Slide Number Placeholder 3"/>
          <p:cNvSpPr>
            <a:spLocks noGrp="1"/>
          </p:cNvSpPr>
          <p:nvPr>
            <p:ph type="sldNum" sz="quarter" idx="10"/>
          </p:nvPr>
        </p:nvSpPr>
        <p:spPr/>
        <p:txBody>
          <a:bodyPr/>
          <a:lstStyle/>
          <a:p>
            <a:fld id="{F944F5C0-E13A-F74B-A8FB-76FD472B431A}" type="slidenum">
              <a:rPr lang="en-GB" smtClean="0"/>
              <a:t>9</a:t>
            </a:fld>
            <a:endParaRPr lang="en-GB"/>
          </a:p>
        </p:txBody>
      </p:sp>
    </p:spTree>
    <p:extLst>
      <p:ext uri="{BB962C8B-B14F-4D97-AF65-F5344CB8AC3E}">
        <p14:creationId xmlns:p14="http://schemas.microsoft.com/office/powerpoint/2010/main" val="1692158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Pupils use the table to list the changes and continuities they have encountered so far – they can retain the table for later use as they gain more in depth information about the early modern period.</a:t>
            </a:r>
          </a:p>
          <a:p>
            <a:endParaRPr lang="en-GB" dirty="0"/>
          </a:p>
        </p:txBody>
      </p:sp>
      <p:sp>
        <p:nvSpPr>
          <p:cNvPr id="4" name="Slide Number Placeholder 3"/>
          <p:cNvSpPr>
            <a:spLocks noGrp="1"/>
          </p:cNvSpPr>
          <p:nvPr>
            <p:ph type="sldNum" sz="quarter" idx="10"/>
          </p:nvPr>
        </p:nvSpPr>
        <p:spPr/>
        <p:txBody>
          <a:bodyPr/>
          <a:lstStyle/>
          <a:p>
            <a:fld id="{F944F5C0-E13A-F74B-A8FB-76FD472B431A}" type="slidenum">
              <a:rPr lang="en-GB" smtClean="0"/>
              <a:t>10</a:t>
            </a:fld>
            <a:endParaRPr lang="en-GB"/>
          </a:p>
        </p:txBody>
      </p:sp>
    </p:spTree>
    <p:extLst>
      <p:ext uri="{BB962C8B-B14F-4D97-AF65-F5344CB8AC3E}">
        <p14:creationId xmlns:p14="http://schemas.microsoft.com/office/powerpoint/2010/main" val="10590406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17358" y="2357931"/>
            <a:ext cx="10363200" cy="2143456"/>
          </a:xfrm>
        </p:spPr>
        <p:txBody>
          <a:bodyPr anchor="b"/>
          <a:lstStyle>
            <a:lvl1pPr algn="ctr">
              <a:defRPr sz="7385"/>
            </a:lvl1pPr>
          </a:lstStyle>
          <a:p>
            <a:r>
              <a:rPr lang="en-US" dirty="0" smtClean="0"/>
              <a:t>Click to edit Master title style</a:t>
            </a:r>
            <a:endParaRPr lang="en-US" dirty="0"/>
          </a:p>
        </p:txBody>
      </p:sp>
      <p:sp>
        <p:nvSpPr>
          <p:cNvPr id="5" name="Footer Placeholder 4"/>
          <p:cNvSpPr>
            <a:spLocks noGrp="1"/>
          </p:cNvSpPr>
          <p:nvPr>
            <p:ph type="ftr" sz="quarter" idx="11"/>
          </p:nvPr>
        </p:nvSpPr>
        <p:spPr/>
        <p:txBody>
          <a:bodyPr/>
          <a:lstStyle/>
          <a:p>
            <a:endParaRPr lang="en-GB" dirty="0" smtClean="0">
              <a:solidFill>
                <a:srgbClr val="8B8B89"/>
              </a:solidFill>
              <a:latin typeface="Lato" charset="0"/>
              <a:ea typeface="Lato" charset="0"/>
              <a:cs typeface="Lato" charset="0"/>
            </a:endParaRPr>
          </a:p>
          <a:p>
            <a:r>
              <a:rPr lang="en-GB" dirty="0" err="1" smtClean="0">
                <a:solidFill>
                  <a:srgbClr val="8B8B89"/>
                </a:solidFill>
                <a:latin typeface="Lato" charset="0"/>
                <a:ea typeface="Lato" charset="0"/>
                <a:cs typeface="Lato" charset="0"/>
              </a:rPr>
              <a:t>www.ourmigrationstory.org.uk</a:t>
            </a:r>
            <a:endParaRPr lang="en-GB" dirty="0" smtClean="0">
              <a:solidFill>
                <a:srgbClr val="8B8B89"/>
              </a:solidFill>
              <a:latin typeface="Lato" charset="0"/>
              <a:ea typeface="Lato" charset="0"/>
              <a:cs typeface="Lato" charset="0"/>
            </a:endParaRPr>
          </a:p>
          <a:p>
            <a:endParaRPr lang="en-GB" dirty="0"/>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7466" t="49891" r="84986" b="36496"/>
          <a:stretch/>
        </p:blipFill>
        <p:spPr>
          <a:xfrm rot="16200000">
            <a:off x="129301" y="5972768"/>
            <a:ext cx="747656" cy="979776"/>
          </a:xfrm>
          <a:prstGeom prst="rect">
            <a:avLst/>
          </a:prstGeom>
        </p:spPr>
      </p:pic>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31059" t="78728" r="55630" b="-1305"/>
          <a:stretch/>
        </p:blipFill>
        <p:spPr>
          <a:xfrm rot="10800000">
            <a:off x="10569119" y="5516217"/>
            <a:ext cx="1622878" cy="1320267"/>
          </a:xfrm>
          <a:prstGeom prst="rect">
            <a:avLst/>
          </a:prstGeom>
        </p:spPr>
      </p:pic>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22154" t="37337" r="62208" b="36725"/>
          <a:stretch/>
        </p:blipFill>
        <p:spPr>
          <a:xfrm>
            <a:off x="1" y="1"/>
            <a:ext cx="1906586" cy="1516829"/>
          </a:xfrm>
          <a:prstGeom prst="rect">
            <a:avLst/>
          </a:prstGeom>
        </p:spPr>
      </p:pic>
    </p:spTree>
    <p:extLst>
      <p:ext uri="{BB962C8B-B14F-4D97-AF65-F5344CB8AC3E}">
        <p14:creationId xmlns:p14="http://schemas.microsoft.com/office/powerpoint/2010/main" val="434993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62665" y="1600202"/>
            <a:ext cx="5181600" cy="449014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96665" y="1600202"/>
            <a:ext cx="5181600" cy="449014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p:txBody>
          <a:bodyPr/>
          <a:lstStyle/>
          <a:p>
            <a:endParaRPr lang="en-GB" dirty="0" smtClean="0">
              <a:solidFill>
                <a:srgbClr val="8B8B89"/>
              </a:solidFill>
              <a:latin typeface="Lato" charset="0"/>
              <a:ea typeface="Lato" charset="0"/>
              <a:cs typeface="Lato" charset="0"/>
            </a:endParaRPr>
          </a:p>
          <a:p>
            <a:r>
              <a:rPr lang="en-GB" dirty="0" err="1" smtClean="0">
                <a:solidFill>
                  <a:srgbClr val="8B8B89"/>
                </a:solidFill>
                <a:latin typeface="Lato" charset="0"/>
                <a:ea typeface="Lato" charset="0"/>
                <a:cs typeface="Lato" charset="0"/>
              </a:rPr>
              <a:t>www.ourmigrationstory.org.uk</a:t>
            </a:r>
            <a:endParaRPr lang="en-GB" dirty="0" smtClean="0">
              <a:solidFill>
                <a:srgbClr val="8B8B89"/>
              </a:solidFill>
              <a:latin typeface="Lato" charset="0"/>
              <a:ea typeface="Lato" charset="0"/>
              <a:cs typeface="Lato" charset="0"/>
            </a:endParaRPr>
          </a:p>
          <a:p>
            <a:endParaRPr lang="en-GB" dirty="0" smtClean="0"/>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22154" t="37337" r="62208" b="36725"/>
          <a:stretch/>
        </p:blipFill>
        <p:spPr>
          <a:xfrm>
            <a:off x="1" y="1"/>
            <a:ext cx="1906586" cy="1516829"/>
          </a:xfrm>
          <a:prstGeom prst="rect">
            <a:avLst/>
          </a:prstGeom>
        </p:spPr>
      </p:pic>
    </p:spTree>
    <p:extLst>
      <p:ext uri="{BB962C8B-B14F-4D97-AF65-F5344CB8AC3E}">
        <p14:creationId xmlns:p14="http://schemas.microsoft.com/office/powerpoint/2010/main" val="2134125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2" y="1709741"/>
            <a:ext cx="10515600" cy="2852737"/>
          </a:xfrm>
        </p:spPr>
        <p:txBody>
          <a:bodyPr anchor="b"/>
          <a:lstStyle>
            <a:lvl1pPr>
              <a:defRPr sz="7385"/>
            </a:lvl1pPr>
          </a:lstStyle>
          <a:p>
            <a:r>
              <a:rPr lang="en-US" smtClean="0"/>
              <a:t>Click to edit Master title style</a:t>
            </a:r>
            <a:endParaRPr lang="en-US" dirty="0"/>
          </a:p>
        </p:txBody>
      </p:sp>
      <p:sp>
        <p:nvSpPr>
          <p:cNvPr id="3" name="Text Placeholder 2"/>
          <p:cNvSpPr>
            <a:spLocks noGrp="1"/>
          </p:cNvSpPr>
          <p:nvPr>
            <p:ph type="body" idx="1"/>
          </p:nvPr>
        </p:nvSpPr>
        <p:spPr>
          <a:xfrm>
            <a:off x="831852" y="4589466"/>
            <a:ext cx="10515600" cy="1500187"/>
          </a:xfrm>
        </p:spPr>
        <p:txBody>
          <a:bodyPr/>
          <a:lstStyle>
            <a:lvl1pPr marL="0" indent="0">
              <a:buNone/>
              <a:defRPr sz="2954">
                <a:solidFill>
                  <a:schemeClr val="tx1"/>
                </a:solidFill>
              </a:defRPr>
            </a:lvl1pPr>
            <a:lvl2pPr marL="562722" indent="0">
              <a:buNone/>
              <a:defRPr sz="2462">
                <a:solidFill>
                  <a:schemeClr val="tx1">
                    <a:tint val="75000"/>
                  </a:schemeClr>
                </a:solidFill>
              </a:defRPr>
            </a:lvl2pPr>
            <a:lvl3pPr marL="1125444" indent="0">
              <a:buNone/>
              <a:defRPr sz="2215">
                <a:solidFill>
                  <a:schemeClr val="tx1">
                    <a:tint val="75000"/>
                  </a:schemeClr>
                </a:solidFill>
              </a:defRPr>
            </a:lvl3pPr>
            <a:lvl4pPr marL="1688165" indent="0">
              <a:buNone/>
              <a:defRPr sz="1969">
                <a:solidFill>
                  <a:schemeClr val="tx1">
                    <a:tint val="75000"/>
                  </a:schemeClr>
                </a:solidFill>
              </a:defRPr>
            </a:lvl4pPr>
            <a:lvl5pPr marL="2250887" indent="0">
              <a:buNone/>
              <a:defRPr sz="1969">
                <a:solidFill>
                  <a:schemeClr val="tx1">
                    <a:tint val="75000"/>
                  </a:schemeClr>
                </a:solidFill>
              </a:defRPr>
            </a:lvl5pPr>
            <a:lvl6pPr marL="2813609" indent="0">
              <a:buNone/>
              <a:defRPr sz="1969">
                <a:solidFill>
                  <a:schemeClr val="tx1">
                    <a:tint val="75000"/>
                  </a:schemeClr>
                </a:solidFill>
              </a:defRPr>
            </a:lvl6pPr>
            <a:lvl7pPr marL="3376331" indent="0">
              <a:buNone/>
              <a:defRPr sz="1969">
                <a:solidFill>
                  <a:schemeClr val="tx1">
                    <a:tint val="75000"/>
                  </a:schemeClr>
                </a:solidFill>
              </a:defRPr>
            </a:lvl7pPr>
            <a:lvl8pPr marL="3939052" indent="0">
              <a:buNone/>
              <a:defRPr sz="1969">
                <a:solidFill>
                  <a:schemeClr val="tx1">
                    <a:tint val="75000"/>
                  </a:schemeClr>
                </a:solidFill>
              </a:defRPr>
            </a:lvl8pPr>
            <a:lvl9pPr marL="4501774" indent="0">
              <a:buNone/>
              <a:defRPr sz="1969">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GB" dirty="0" smtClean="0">
              <a:solidFill>
                <a:srgbClr val="8B8B89"/>
              </a:solidFill>
              <a:latin typeface="Lato" charset="0"/>
              <a:ea typeface="Lato" charset="0"/>
              <a:cs typeface="Lato" charset="0"/>
            </a:endParaRPr>
          </a:p>
          <a:p>
            <a:r>
              <a:rPr lang="en-GB" dirty="0" err="1" smtClean="0">
                <a:solidFill>
                  <a:srgbClr val="8B8B89"/>
                </a:solidFill>
                <a:latin typeface="Lato" charset="0"/>
                <a:ea typeface="Lato" charset="0"/>
                <a:cs typeface="Lato" charset="0"/>
              </a:rPr>
              <a:t>www.ourmigrationstory.org.uk</a:t>
            </a:r>
            <a:endParaRPr lang="en-GB" dirty="0" smtClean="0">
              <a:solidFill>
                <a:srgbClr val="8B8B89"/>
              </a:solidFill>
              <a:latin typeface="Lato" charset="0"/>
              <a:ea typeface="Lato" charset="0"/>
              <a:cs typeface="Lato" charset="0"/>
            </a:endParaRPr>
          </a:p>
          <a:p>
            <a:endParaRPr lang="en-GB" dirty="0" smtClean="0"/>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22154" t="37337" r="62208" b="36725"/>
          <a:stretch/>
        </p:blipFill>
        <p:spPr>
          <a:xfrm>
            <a:off x="1" y="1"/>
            <a:ext cx="1906586" cy="1516829"/>
          </a:xfrm>
          <a:prstGeom prst="rect">
            <a:avLst/>
          </a:prstGeom>
        </p:spPr>
      </p:pic>
    </p:spTree>
    <p:extLst>
      <p:ext uri="{BB962C8B-B14F-4D97-AF65-F5344CB8AC3E}">
        <p14:creationId xmlns:p14="http://schemas.microsoft.com/office/powerpoint/2010/main" val="2145055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GB" dirty="0" smtClean="0">
              <a:solidFill>
                <a:srgbClr val="8B8B89"/>
              </a:solidFill>
              <a:latin typeface="Lato" charset="0"/>
              <a:ea typeface="Lato" charset="0"/>
              <a:cs typeface="Lato" charset="0"/>
            </a:endParaRPr>
          </a:p>
          <a:p>
            <a:r>
              <a:rPr lang="en-GB" dirty="0" err="1" smtClean="0">
                <a:solidFill>
                  <a:srgbClr val="8B8B89"/>
                </a:solidFill>
                <a:latin typeface="Lato" charset="0"/>
                <a:ea typeface="Lato" charset="0"/>
                <a:cs typeface="Lato" charset="0"/>
              </a:rPr>
              <a:t>www.ourmigrationstory.org.uk</a:t>
            </a:r>
            <a:endParaRPr lang="en-GB" dirty="0" smtClean="0">
              <a:solidFill>
                <a:srgbClr val="8B8B89"/>
              </a:solidFill>
              <a:latin typeface="Lato" charset="0"/>
              <a:ea typeface="Lato" charset="0"/>
              <a:cs typeface="Lato" charset="0"/>
            </a:endParaRPr>
          </a:p>
          <a:p>
            <a:endParaRPr lang="en-GB" dirty="0" smtClean="0"/>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22154" t="37337" r="62208" b="36725"/>
          <a:stretch/>
        </p:blipFill>
        <p:spPr>
          <a:xfrm>
            <a:off x="1" y="1"/>
            <a:ext cx="1906586" cy="1516829"/>
          </a:xfrm>
          <a:prstGeom prst="rect">
            <a:avLst/>
          </a:prstGeom>
        </p:spPr>
      </p:pic>
    </p:spTree>
    <p:extLst>
      <p:ext uri="{BB962C8B-B14F-4D97-AF65-F5344CB8AC3E}">
        <p14:creationId xmlns:p14="http://schemas.microsoft.com/office/powerpoint/2010/main" val="903739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90" y="1789747"/>
            <a:ext cx="5157787" cy="823912"/>
          </a:xfrm>
        </p:spPr>
        <p:txBody>
          <a:bodyPr anchor="b"/>
          <a:lstStyle>
            <a:lvl1pPr marL="0" indent="0">
              <a:buNone/>
              <a:defRPr sz="2954" b="1"/>
            </a:lvl1pPr>
            <a:lvl2pPr marL="562722" indent="0">
              <a:buNone/>
              <a:defRPr sz="2462" b="1"/>
            </a:lvl2pPr>
            <a:lvl3pPr marL="1125444" indent="0">
              <a:buNone/>
              <a:defRPr sz="2215" b="1"/>
            </a:lvl3pPr>
            <a:lvl4pPr marL="1688165" indent="0">
              <a:buNone/>
              <a:defRPr sz="1969" b="1"/>
            </a:lvl4pPr>
            <a:lvl5pPr marL="2250887" indent="0">
              <a:buNone/>
              <a:defRPr sz="1969" b="1"/>
            </a:lvl5pPr>
            <a:lvl6pPr marL="2813609" indent="0">
              <a:buNone/>
              <a:defRPr sz="1969" b="1"/>
            </a:lvl6pPr>
            <a:lvl7pPr marL="3376331" indent="0">
              <a:buNone/>
              <a:defRPr sz="1969" b="1"/>
            </a:lvl7pPr>
            <a:lvl8pPr marL="3939052" indent="0">
              <a:buNone/>
              <a:defRPr sz="1969" b="1"/>
            </a:lvl8pPr>
            <a:lvl9pPr marL="4501774" indent="0">
              <a:buNone/>
              <a:defRPr sz="1969" b="1"/>
            </a:lvl9pPr>
          </a:lstStyle>
          <a:p>
            <a:pPr lvl="0"/>
            <a:r>
              <a:rPr lang="en-US" smtClean="0"/>
              <a:t>Click to edit Master text styles</a:t>
            </a:r>
          </a:p>
        </p:txBody>
      </p:sp>
      <p:sp>
        <p:nvSpPr>
          <p:cNvPr id="4" name="Content Placeholder 3"/>
          <p:cNvSpPr>
            <a:spLocks noGrp="1"/>
          </p:cNvSpPr>
          <p:nvPr>
            <p:ph sz="half" idx="2"/>
          </p:nvPr>
        </p:nvSpPr>
        <p:spPr>
          <a:xfrm>
            <a:off x="839790" y="2832024"/>
            <a:ext cx="5157787" cy="3209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776098"/>
            <a:ext cx="5183188" cy="823912"/>
          </a:xfrm>
        </p:spPr>
        <p:txBody>
          <a:bodyPr anchor="b"/>
          <a:lstStyle>
            <a:lvl1pPr marL="0" indent="0">
              <a:buNone/>
              <a:defRPr sz="2954" b="1"/>
            </a:lvl1pPr>
            <a:lvl2pPr marL="562722" indent="0">
              <a:buNone/>
              <a:defRPr sz="2462" b="1"/>
            </a:lvl2pPr>
            <a:lvl3pPr marL="1125444" indent="0">
              <a:buNone/>
              <a:defRPr sz="2215" b="1"/>
            </a:lvl3pPr>
            <a:lvl4pPr marL="1688165" indent="0">
              <a:buNone/>
              <a:defRPr sz="1969" b="1"/>
            </a:lvl4pPr>
            <a:lvl5pPr marL="2250887" indent="0">
              <a:buNone/>
              <a:defRPr sz="1969" b="1"/>
            </a:lvl5pPr>
            <a:lvl6pPr marL="2813609" indent="0">
              <a:buNone/>
              <a:defRPr sz="1969" b="1"/>
            </a:lvl6pPr>
            <a:lvl7pPr marL="3376331" indent="0">
              <a:buNone/>
              <a:defRPr sz="1969" b="1"/>
            </a:lvl7pPr>
            <a:lvl8pPr marL="3939052" indent="0">
              <a:buNone/>
              <a:defRPr sz="1969" b="1"/>
            </a:lvl8pPr>
            <a:lvl9pPr marL="4501774" indent="0">
              <a:buNone/>
              <a:defRPr sz="1969" b="1"/>
            </a:lvl9pPr>
          </a:lstStyle>
          <a:p>
            <a:pPr lvl="0"/>
            <a:r>
              <a:rPr lang="en-US" smtClean="0"/>
              <a:t>Click to edit Master text styles</a:t>
            </a:r>
          </a:p>
        </p:txBody>
      </p:sp>
      <p:sp>
        <p:nvSpPr>
          <p:cNvPr id="6" name="Content Placeholder 5"/>
          <p:cNvSpPr>
            <a:spLocks noGrp="1"/>
          </p:cNvSpPr>
          <p:nvPr>
            <p:ph sz="quarter" idx="4"/>
          </p:nvPr>
        </p:nvSpPr>
        <p:spPr>
          <a:xfrm>
            <a:off x="6172200" y="2845672"/>
            <a:ext cx="5183188" cy="3209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r>
              <a:rPr lang="en-GB" dirty="0" err="1" smtClean="0">
                <a:solidFill>
                  <a:srgbClr val="8B8B89"/>
                </a:solidFill>
                <a:latin typeface="Lato" charset="0"/>
                <a:ea typeface="Lato" charset="0"/>
                <a:cs typeface="Lato" charset="0"/>
              </a:rPr>
              <a:t>www.ourmigrationstory.org.uk</a:t>
            </a:r>
            <a:endParaRPr lang="en-GB" dirty="0" smtClean="0">
              <a:solidFill>
                <a:srgbClr val="8B8B89"/>
              </a:solidFill>
              <a:latin typeface="Lato" charset="0"/>
              <a:ea typeface="Lato" charset="0"/>
              <a:cs typeface="Lato" charset="0"/>
            </a:endParaRPr>
          </a:p>
        </p:txBody>
      </p:sp>
      <p:pic>
        <p:nvPicPr>
          <p:cNvPr id="12" name="Picture 11"/>
          <p:cNvPicPr>
            <a:picLocks noChangeAspect="1"/>
          </p:cNvPicPr>
          <p:nvPr userDrawn="1"/>
        </p:nvPicPr>
        <p:blipFill rotWithShape="1">
          <a:blip r:embed="rId2">
            <a:extLst>
              <a:ext uri="{28A0092B-C50C-407E-A947-70E740481C1C}">
                <a14:useLocalDpi xmlns:a14="http://schemas.microsoft.com/office/drawing/2010/main" val="0"/>
              </a:ext>
            </a:extLst>
          </a:blip>
          <a:srcRect l="22154" t="37337" r="62208" b="36725"/>
          <a:stretch/>
        </p:blipFill>
        <p:spPr>
          <a:xfrm>
            <a:off x="1" y="1"/>
            <a:ext cx="1906586" cy="1516829"/>
          </a:xfrm>
          <a:prstGeom prst="rect">
            <a:avLst/>
          </a:prstGeom>
        </p:spPr>
      </p:pic>
    </p:spTree>
    <p:extLst>
      <p:ext uri="{BB962C8B-B14F-4D97-AF65-F5344CB8AC3E}">
        <p14:creationId xmlns:p14="http://schemas.microsoft.com/office/powerpoint/2010/main" val="976162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p>
            <a:r>
              <a:rPr lang="en-GB" dirty="0" err="1" smtClean="0">
                <a:solidFill>
                  <a:srgbClr val="8B8B89"/>
                </a:solidFill>
                <a:latin typeface="Lato" charset="0"/>
                <a:ea typeface="Lato" charset="0"/>
                <a:cs typeface="Lato" charset="0"/>
              </a:rPr>
              <a:t>www.ourmigrationstory.org.uk</a:t>
            </a:r>
            <a:endParaRPr lang="en-GB" dirty="0" smtClean="0">
              <a:solidFill>
                <a:srgbClr val="8B8B89"/>
              </a:solidFill>
              <a:latin typeface="Lato" charset="0"/>
              <a:ea typeface="Lato" charset="0"/>
              <a:cs typeface="Lato" charset="0"/>
            </a:endParaRPr>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22154" t="37337" r="62208" b="36725"/>
          <a:stretch/>
        </p:blipFill>
        <p:spPr>
          <a:xfrm>
            <a:off x="1" y="1"/>
            <a:ext cx="1906586" cy="1516829"/>
          </a:xfrm>
          <a:prstGeom prst="rect">
            <a:avLst/>
          </a:prstGeom>
        </p:spPr>
      </p:pic>
    </p:spTree>
    <p:extLst>
      <p:ext uri="{BB962C8B-B14F-4D97-AF65-F5344CB8AC3E}">
        <p14:creationId xmlns:p14="http://schemas.microsoft.com/office/powerpoint/2010/main" val="1737591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a:xfrm>
            <a:off x="4038601" y="6356353"/>
            <a:ext cx="4114800" cy="365125"/>
          </a:xfrm>
        </p:spPr>
        <p:txBody>
          <a:bodyPr/>
          <a:lstStyle/>
          <a:p>
            <a:r>
              <a:rPr lang="en-GB" dirty="0" err="1" smtClean="0">
                <a:solidFill>
                  <a:srgbClr val="8B8B89"/>
                </a:solidFill>
                <a:latin typeface="Lato" charset="0"/>
                <a:ea typeface="Lato" charset="0"/>
                <a:cs typeface="Lato" charset="0"/>
              </a:rPr>
              <a:t>www.ourmigrationstory.org.uk</a:t>
            </a:r>
            <a:endParaRPr lang="en-GB" dirty="0" smtClean="0">
              <a:solidFill>
                <a:srgbClr val="8B8B89"/>
              </a:solidFill>
              <a:latin typeface="Lato" charset="0"/>
              <a:ea typeface="Lato" charset="0"/>
              <a:cs typeface="Lato" charset="0"/>
            </a:endParaRPr>
          </a:p>
        </p:txBody>
      </p:sp>
    </p:spTree>
    <p:extLst>
      <p:ext uri="{BB962C8B-B14F-4D97-AF65-F5344CB8AC3E}">
        <p14:creationId xmlns:p14="http://schemas.microsoft.com/office/powerpoint/2010/main" val="73821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1639955"/>
            <a:ext cx="10515600" cy="726594"/>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1" y="2501485"/>
            <a:ext cx="10515600" cy="322345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038601" y="6356353"/>
            <a:ext cx="4114800" cy="365125"/>
          </a:xfrm>
          <a:prstGeom prst="rect">
            <a:avLst/>
          </a:prstGeom>
        </p:spPr>
        <p:txBody>
          <a:bodyPr vert="horz" lIns="91440" tIns="45720" rIns="91440" bIns="45720" rtlCol="0" anchor="ctr"/>
          <a:lstStyle>
            <a:lvl1pPr algn="ctr">
              <a:defRPr sz="1477">
                <a:solidFill>
                  <a:schemeClr val="tx1">
                    <a:tint val="75000"/>
                  </a:schemeClr>
                </a:solidFill>
              </a:defRPr>
            </a:lvl1pPr>
          </a:lstStyle>
          <a:p>
            <a:endParaRPr lang="en-GB" b="1" dirty="0" smtClean="0">
              <a:solidFill>
                <a:srgbClr val="8B8B89"/>
              </a:solidFill>
              <a:latin typeface="Lato" charset="0"/>
              <a:ea typeface="Lato" charset="0"/>
              <a:cs typeface="Lato" charset="0"/>
            </a:endParaRPr>
          </a:p>
          <a:p>
            <a:r>
              <a:rPr lang="en-GB" b="1" dirty="0" err="1" smtClean="0">
                <a:solidFill>
                  <a:srgbClr val="8B8B89"/>
                </a:solidFill>
                <a:latin typeface="Lato" charset="0"/>
                <a:ea typeface="Lato" charset="0"/>
                <a:cs typeface="Lato" charset="0"/>
              </a:rPr>
              <a:t>www.ourmigrationstory.org.uk</a:t>
            </a:r>
            <a:endParaRPr lang="en-GB" b="1" dirty="0" smtClean="0"/>
          </a:p>
          <a:p>
            <a:endParaRPr lang="en-GB" dirty="0"/>
          </a:p>
        </p:txBody>
      </p:sp>
      <p:sp>
        <p:nvSpPr>
          <p:cNvPr id="8" name="Footer Placeholder 4"/>
          <p:cNvSpPr txBox="1">
            <a:spLocks/>
          </p:cNvSpPr>
          <p:nvPr userDrawn="1"/>
        </p:nvSpPr>
        <p:spPr>
          <a:xfrm>
            <a:off x="4038601" y="6356353"/>
            <a:ext cx="41148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2215" dirty="0"/>
          </a:p>
        </p:txBody>
      </p:sp>
      <p:pic>
        <p:nvPicPr>
          <p:cNvPr id="9" name="Picture 8"/>
          <p:cNvPicPr>
            <a:picLocks noChangeAspect="1"/>
          </p:cNvPicPr>
          <p:nvPr userDrawn="1"/>
        </p:nvPicPr>
        <p:blipFill rotWithShape="1">
          <a:blip r:embed="rId9">
            <a:extLst>
              <a:ext uri="{28A0092B-C50C-407E-A947-70E740481C1C}">
                <a14:useLocalDpi xmlns:a14="http://schemas.microsoft.com/office/drawing/2010/main" val="0"/>
              </a:ext>
            </a:extLst>
          </a:blip>
          <a:srcRect l="7466" t="49891" r="84986" b="36496"/>
          <a:stretch/>
        </p:blipFill>
        <p:spPr>
          <a:xfrm rot="16200000">
            <a:off x="129301" y="5972768"/>
            <a:ext cx="747656" cy="979776"/>
          </a:xfrm>
          <a:prstGeom prst="rect">
            <a:avLst/>
          </a:prstGeom>
        </p:spPr>
      </p:pic>
      <p:pic>
        <p:nvPicPr>
          <p:cNvPr id="10" name="Picture 9"/>
          <p:cNvPicPr>
            <a:picLocks noChangeAspect="1"/>
          </p:cNvPicPr>
          <p:nvPr userDrawn="1"/>
        </p:nvPicPr>
        <p:blipFill rotWithShape="1">
          <a:blip r:embed="rId9">
            <a:extLst>
              <a:ext uri="{28A0092B-C50C-407E-A947-70E740481C1C}">
                <a14:useLocalDpi xmlns:a14="http://schemas.microsoft.com/office/drawing/2010/main" val="0"/>
              </a:ext>
            </a:extLst>
          </a:blip>
          <a:srcRect l="31059" t="78728" r="55630" b="-1305"/>
          <a:stretch/>
        </p:blipFill>
        <p:spPr>
          <a:xfrm rot="10800000">
            <a:off x="10569119" y="5516217"/>
            <a:ext cx="1622878" cy="1320267"/>
          </a:xfrm>
          <a:prstGeom prst="rect">
            <a:avLst/>
          </a:prstGeom>
        </p:spPr>
      </p:pic>
    </p:spTree>
    <p:extLst>
      <p:ext uri="{BB962C8B-B14F-4D97-AF65-F5344CB8AC3E}">
        <p14:creationId xmlns:p14="http://schemas.microsoft.com/office/powerpoint/2010/main" val="748393331"/>
      </p:ext>
    </p:extLst>
  </p:cSld>
  <p:clrMap bg1="lt1" tx1="dk1" bg2="lt2" tx2="dk2" accent1="accent1" accent2="accent2" accent3="accent3" accent4="accent4" accent5="accent5" accent6="accent6" hlink="hlink" folHlink="folHlink"/>
  <p:sldLayoutIdLst>
    <p:sldLayoutId id="2147483661" r:id="rId1"/>
    <p:sldLayoutId id="2147483664" r:id="rId2"/>
    <p:sldLayoutId id="2147483663" r:id="rId3"/>
    <p:sldLayoutId id="2147483662" r:id="rId4"/>
    <p:sldLayoutId id="2147483665" r:id="rId5"/>
    <p:sldLayoutId id="2147483666" r:id="rId6"/>
    <p:sldLayoutId id="2147483667" r:id="rId7"/>
  </p:sldLayoutIdLst>
  <p:txStyles>
    <p:titleStyle>
      <a:lvl1pPr algn="l" defTabSz="1125444" rtl="0" eaLnBrk="1" latinLnBrk="0" hangingPunct="1">
        <a:lnSpc>
          <a:spcPct val="90000"/>
        </a:lnSpc>
        <a:spcBef>
          <a:spcPct val="0"/>
        </a:spcBef>
        <a:buNone/>
        <a:defRPr sz="5416" kern="1200">
          <a:solidFill>
            <a:schemeClr val="tx1"/>
          </a:solidFill>
          <a:latin typeface="+mj-lt"/>
          <a:ea typeface="+mj-ea"/>
          <a:cs typeface="+mj-cs"/>
        </a:defRPr>
      </a:lvl1pPr>
    </p:titleStyle>
    <p:bodyStyle>
      <a:lvl1pPr marL="281361" indent="-281361" algn="l" defTabSz="1125444" rtl="0" eaLnBrk="1" latinLnBrk="0" hangingPunct="1">
        <a:lnSpc>
          <a:spcPct val="90000"/>
        </a:lnSpc>
        <a:spcBef>
          <a:spcPts val="1231"/>
        </a:spcBef>
        <a:buFont typeface="Arial" panose="020B0604020202020204" pitchFamily="34" charset="0"/>
        <a:buChar char="•"/>
        <a:defRPr sz="3446" kern="1200">
          <a:solidFill>
            <a:schemeClr val="tx1"/>
          </a:solidFill>
          <a:latin typeface="+mn-lt"/>
          <a:ea typeface="+mn-ea"/>
          <a:cs typeface="+mn-cs"/>
        </a:defRPr>
      </a:lvl1pPr>
      <a:lvl2pPr marL="844083" indent="-281361" algn="l" defTabSz="1125444" rtl="0" eaLnBrk="1" latinLnBrk="0" hangingPunct="1">
        <a:lnSpc>
          <a:spcPct val="90000"/>
        </a:lnSpc>
        <a:spcBef>
          <a:spcPts val="615"/>
        </a:spcBef>
        <a:buFont typeface="Arial" panose="020B0604020202020204" pitchFamily="34" charset="0"/>
        <a:buChar char="•"/>
        <a:defRPr sz="2954" kern="1200">
          <a:solidFill>
            <a:schemeClr val="tx1"/>
          </a:solidFill>
          <a:latin typeface="+mn-lt"/>
          <a:ea typeface="+mn-ea"/>
          <a:cs typeface="+mn-cs"/>
        </a:defRPr>
      </a:lvl2pPr>
      <a:lvl3pPr marL="1406804" indent="-281361" algn="l" defTabSz="1125444" rtl="0" eaLnBrk="1" latinLnBrk="0" hangingPunct="1">
        <a:lnSpc>
          <a:spcPct val="90000"/>
        </a:lnSpc>
        <a:spcBef>
          <a:spcPts val="615"/>
        </a:spcBef>
        <a:buFont typeface="Arial" panose="020B0604020202020204" pitchFamily="34" charset="0"/>
        <a:buChar char="•"/>
        <a:defRPr sz="2462" kern="1200">
          <a:solidFill>
            <a:schemeClr val="tx1"/>
          </a:solidFill>
          <a:latin typeface="+mn-lt"/>
          <a:ea typeface="+mn-ea"/>
          <a:cs typeface="+mn-cs"/>
        </a:defRPr>
      </a:lvl3pPr>
      <a:lvl4pPr marL="1969526" indent="-281361" algn="l" defTabSz="1125444" rtl="0" eaLnBrk="1" latinLnBrk="0" hangingPunct="1">
        <a:lnSpc>
          <a:spcPct val="90000"/>
        </a:lnSpc>
        <a:spcBef>
          <a:spcPts val="615"/>
        </a:spcBef>
        <a:buFont typeface="Arial" panose="020B0604020202020204" pitchFamily="34" charset="0"/>
        <a:buChar char="•"/>
        <a:defRPr sz="2215" kern="1200">
          <a:solidFill>
            <a:schemeClr val="tx1"/>
          </a:solidFill>
          <a:latin typeface="+mn-lt"/>
          <a:ea typeface="+mn-ea"/>
          <a:cs typeface="+mn-cs"/>
        </a:defRPr>
      </a:lvl4pPr>
      <a:lvl5pPr marL="2532248" indent="-281361" algn="l" defTabSz="1125444" rtl="0" eaLnBrk="1" latinLnBrk="0" hangingPunct="1">
        <a:lnSpc>
          <a:spcPct val="90000"/>
        </a:lnSpc>
        <a:spcBef>
          <a:spcPts val="615"/>
        </a:spcBef>
        <a:buFont typeface="Arial" panose="020B0604020202020204" pitchFamily="34" charset="0"/>
        <a:buChar char="•"/>
        <a:defRPr sz="2215" kern="1200">
          <a:solidFill>
            <a:schemeClr val="tx1"/>
          </a:solidFill>
          <a:latin typeface="+mn-lt"/>
          <a:ea typeface="+mn-ea"/>
          <a:cs typeface="+mn-cs"/>
        </a:defRPr>
      </a:lvl5pPr>
      <a:lvl6pPr marL="3094970" indent="-281361" algn="l" defTabSz="1125444" rtl="0" eaLnBrk="1" latinLnBrk="0" hangingPunct="1">
        <a:lnSpc>
          <a:spcPct val="90000"/>
        </a:lnSpc>
        <a:spcBef>
          <a:spcPts val="615"/>
        </a:spcBef>
        <a:buFont typeface="Arial" panose="020B0604020202020204" pitchFamily="34" charset="0"/>
        <a:buChar char="•"/>
        <a:defRPr sz="2215" kern="1200">
          <a:solidFill>
            <a:schemeClr val="tx1"/>
          </a:solidFill>
          <a:latin typeface="+mn-lt"/>
          <a:ea typeface="+mn-ea"/>
          <a:cs typeface="+mn-cs"/>
        </a:defRPr>
      </a:lvl6pPr>
      <a:lvl7pPr marL="3657691" indent="-281361" algn="l" defTabSz="1125444" rtl="0" eaLnBrk="1" latinLnBrk="0" hangingPunct="1">
        <a:lnSpc>
          <a:spcPct val="90000"/>
        </a:lnSpc>
        <a:spcBef>
          <a:spcPts val="615"/>
        </a:spcBef>
        <a:buFont typeface="Arial" panose="020B0604020202020204" pitchFamily="34" charset="0"/>
        <a:buChar char="•"/>
        <a:defRPr sz="2215" kern="1200">
          <a:solidFill>
            <a:schemeClr val="tx1"/>
          </a:solidFill>
          <a:latin typeface="+mn-lt"/>
          <a:ea typeface="+mn-ea"/>
          <a:cs typeface="+mn-cs"/>
        </a:defRPr>
      </a:lvl7pPr>
      <a:lvl8pPr marL="4220413" indent="-281361" algn="l" defTabSz="1125444" rtl="0" eaLnBrk="1" latinLnBrk="0" hangingPunct="1">
        <a:lnSpc>
          <a:spcPct val="90000"/>
        </a:lnSpc>
        <a:spcBef>
          <a:spcPts val="615"/>
        </a:spcBef>
        <a:buFont typeface="Arial" panose="020B0604020202020204" pitchFamily="34" charset="0"/>
        <a:buChar char="•"/>
        <a:defRPr sz="2215" kern="1200">
          <a:solidFill>
            <a:schemeClr val="tx1"/>
          </a:solidFill>
          <a:latin typeface="+mn-lt"/>
          <a:ea typeface="+mn-ea"/>
          <a:cs typeface="+mn-cs"/>
        </a:defRPr>
      </a:lvl8pPr>
      <a:lvl9pPr marL="4783135" indent="-281361" algn="l" defTabSz="1125444" rtl="0" eaLnBrk="1" latinLnBrk="0" hangingPunct="1">
        <a:lnSpc>
          <a:spcPct val="90000"/>
        </a:lnSpc>
        <a:spcBef>
          <a:spcPts val="615"/>
        </a:spcBef>
        <a:buFont typeface="Arial" panose="020B0604020202020204" pitchFamily="34" charset="0"/>
        <a:buChar char="•"/>
        <a:defRPr sz="2215" kern="1200">
          <a:solidFill>
            <a:schemeClr val="tx1"/>
          </a:solidFill>
          <a:latin typeface="+mn-lt"/>
          <a:ea typeface="+mn-ea"/>
          <a:cs typeface="+mn-cs"/>
        </a:defRPr>
      </a:lvl9pPr>
    </p:bodyStyle>
    <p:otherStyle>
      <a:defPPr>
        <a:defRPr lang="en-US"/>
      </a:defPPr>
      <a:lvl1pPr marL="0" algn="l" defTabSz="1125444" rtl="0" eaLnBrk="1" latinLnBrk="0" hangingPunct="1">
        <a:defRPr sz="2215" kern="1200">
          <a:solidFill>
            <a:schemeClr val="tx1"/>
          </a:solidFill>
          <a:latin typeface="+mn-lt"/>
          <a:ea typeface="+mn-ea"/>
          <a:cs typeface="+mn-cs"/>
        </a:defRPr>
      </a:lvl1pPr>
      <a:lvl2pPr marL="562722" algn="l" defTabSz="1125444" rtl="0" eaLnBrk="1" latinLnBrk="0" hangingPunct="1">
        <a:defRPr sz="2215" kern="1200">
          <a:solidFill>
            <a:schemeClr val="tx1"/>
          </a:solidFill>
          <a:latin typeface="+mn-lt"/>
          <a:ea typeface="+mn-ea"/>
          <a:cs typeface="+mn-cs"/>
        </a:defRPr>
      </a:lvl2pPr>
      <a:lvl3pPr marL="1125444" algn="l" defTabSz="1125444" rtl="0" eaLnBrk="1" latinLnBrk="0" hangingPunct="1">
        <a:defRPr sz="2215" kern="1200">
          <a:solidFill>
            <a:schemeClr val="tx1"/>
          </a:solidFill>
          <a:latin typeface="+mn-lt"/>
          <a:ea typeface="+mn-ea"/>
          <a:cs typeface="+mn-cs"/>
        </a:defRPr>
      </a:lvl3pPr>
      <a:lvl4pPr marL="1688165" algn="l" defTabSz="1125444" rtl="0" eaLnBrk="1" latinLnBrk="0" hangingPunct="1">
        <a:defRPr sz="2215" kern="1200">
          <a:solidFill>
            <a:schemeClr val="tx1"/>
          </a:solidFill>
          <a:latin typeface="+mn-lt"/>
          <a:ea typeface="+mn-ea"/>
          <a:cs typeface="+mn-cs"/>
        </a:defRPr>
      </a:lvl4pPr>
      <a:lvl5pPr marL="2250887" algn="l" defTabSz="1125444" rtl="0" eaLnBrk="1" latinLnBrk="0" hangingPunct="1">
        <a:defRPr sz="2215" kern="1200">
          <a:solidFill>
            <a:schemeClr val="tx1"/>
          </a:solidFill>
          <a:latin typeface="+mn-lt"/>
          <a:ea typeface="+mn-ea"/>
          <a:cs typeface="+mn-cs"/>
        </a:defRPr>
      </a:lvl5pPr>
      <a:lvl6pPr marL="2813609" algn="l" defTabSz="1125444" rtl="0" eaLnBrk="1" latinLnBrk="0" hangingPunct="1">
        <a:defRPr sz="2215" kern="1200">
          <a:solidFill>
            <a:schemeClr val="tx1"/>
          </a:solidFill>
          <a:latin typeface="+mn-lt"/>
          <a:ea typeface="+mn-ea"/>
          <a:cs typeface="+mn-cs"/>
        </a:defRPr>
      </a:lvl6pPr>
      <a:lvl7pPr marL="3376331" algn="l" defTabSz="1125444" rtl="0" eaLnBrk="1" latinLnBrk="0" hangingPunct="1">
        <a:defRPr sz="2215" kern="1200">
          <a:solidFill>
            <a:schemeClr val="tx1"/>
          </a:solidFill>
          <a:latin typeface="+mn-lt"/>
          <a:ea typeface="+mn-ea"/>
          <a:cs typeface="+mn-cs"/>
        </a:defRPr>
      </a:lvl7pPr>
      <a:lvl8pPr marL="3939052" algn="l" defTabSz="1125444" rtl="0" eaLnBrk="1" latinLnBrk="0" hangingPunct="1">
        <a:defRPr sz="2215" kern="1200">
          <a:solidFill>
            <a:schemeClr val="tx1"/>
          </a:solidFill>
          <a:latin typeface="+mn-lt"/>
          <a:ea typeface="+mn-ea"/>
          <a:cs typeface="+mn-cs"/>
        </a:defRPr>
      </a:lvl8pPr>
      <a:lvl9pPr marL="4501774" algn="l" defTabSz="1125444" rtl="0" eaLnBrk="1" latinLnBrk="0" hangingPunct="1">
        <a:defRPr sz="221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ourmigrationstory.org.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931452" y="2363273"/>
            <a:ext cx="10363200" cy="2638100"/>
          </a:xfrm>
        </p:spPr>
        <p:txBody>
          <a:bodyPr>
            <a:normAutofit fontScale="90000"/>
          </a:bodyPr>
          <a:lstStyle/>
          <a:p>
            <a:r>
              <a:rPr lang="en-GB" dirty="0">
                <a:latin typeface="Lato" charset="0"/>
                <a:ea typeface="Lato" charset="0"/>
                <a:cs typeface="Lato" charset="0"/>
              </a:rPr>
              <a:t>Migration to, from and within Britain</a:t>
            </a:r>
            <a:r>
              <a:rPr lang="en-GB" dirty="0">
                <a:latin typeface="Arial" panose="020B0604020202020204" pitchFamily="34" charset="0"/>
                <a:cs typeface="Arial" panose="020B0604020202020204" pitchFamily="34" charset="0"/>
              </a:rPr>
              <a:t/>
            </a:r>
            <a:br>
              <a:rPr lang="en-GB" dirty="0">
                <a:latin typeface="Arial" panose="020B0604020202020204" pitchFamily="34" charset="0"/>
                <a:cs typeface="Arial" panose="020B0604020202020204" pitchFamily="34" charset="0"/>
              </a:rPr>
            </a:br>
            <a:r>
              <a:rPr lang="en-GB" sz="6154" dirty="0">
                <a:solidFill>
                  <a:srgbClr val="8B8B89"/>
                </a:solidFill>
                <a:latin typeface="Lato" charset="0"/>
                <a:ea typeface="Lato" charset="0"/>
                <a:cs typeface="Lato" charset="0"/>
              </a:rPr>
              <a:t>1500-1750</a:t>
            </a:r>
          </a:p>
        </p:txBody>
      </p:sp>
      <p:sp>
        <p:nvSpPr>
          <p:cNvPr id="11" name="TextBox 10"/>
          <p:cNvSpPr txBox="1"/>
          <p:nvPr/>
        </p:nvSpPr>
        <p:spPr>
          <a:xfrm>
            <a:off x="4088610" y="7069980"/>
            <a:ext cx="4015843" cy="774058"/>
          </a:xfrm>
          <a:prstGeom prst="rect">
            <a:avLst/>
          </a:prstGeom>
          <a:noFill/>
        </p:spPr>
        <p:txBody>
          <a:bodyPr wrap="none" rtlCol="0">
            <a:spAutoFit/>
          </a:bodyPr>
          <a:lstStyle/>
          <a:p>
            <a:r>
              <a:rPr lang="en-GB" sz="2215" dirty="0">
                <a:solidFill>
                  <a:srgbClr val="8B8B89"/>
                </a:solidFill>
                <a:latin typeface="Lato" charset="0"/>
                <a:ea typeface="Lato" charset="0"/>
                <a:cs typeface="Lato" charset="0"/>
                <a:hlinkClick r:id="rId2"/>
              </a:rPr>
              <a:t>www.ourmigrationstory.org.uk</a:t>
            </a:r>
            <a:endParaRPr lang="en-GB" sz="2215" dirty="0">
              <a:solidFill>
                <a:srgbClr val="8B8B89"/>
              </a:solidFill>
              <a:latin typeface="Lato" charset="0"/>
              <a:ea typeface="Lato" charset="0"/>
              <a:cs typeface="Lato" charset="0"/>
            </a:endParaRPr>
          </a:p>
          <a:p>
            <a:endParaRPr lang="en-GB" sz="2215" dirty="0">
              <a:solidFill>
                <a:srgbClr val="8B8B89"/>
              </a:solidFill>
              <a:latin typeface="Lato" charset="0"/>
              <a:ea typeface="Lato" charset="0"/>
              <a:cs typeface="Lato" charset="0"/>
            </a:endParaRPr>
          </a:p>
        </p:txBody>
      </p:sp>
    </p:spTree>
    <p:extLst>
      <p:ext uri="{BB962C8B-B14F-4D97-AF65-F5344CB8AC3E}">
        <p14:creationId xmlns:p14="http://schemas.microsoft.com/office/powerpoint/2010/main" val="1445157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08546"/>
            <a:ext cx="12192000" cy="589935"/>
          </a:xfrm>
          <a:prstGeom prst="rect">
            <a:avLst/>
          </a:prstGeom>
        </p:spPr>
        <p:txBody>
          <a:bodyPr>
            <a:normAutofit fontScale="97500"/>
          </a:bodyPr>
          <a:lstStyle>
            <a:lvl1pPr algn="l" defTabSz="1125444" rtl="0" eaLnBrk="1" latinLnBrk="0" hangingPunct="1">
              <a:lnSpc>
                <a:spcPct val="90000"/>
              </a:lnSpc>
              <a:spcBef>
                <a:spcPct val="0"/>
              </a:spcBef>
              <a:buNone/>
              <a:defRPr sz="5416" kern="1200">
                <a:solidFill>
                  <a:schemeClr val="tx1"/>
                </a:solidFill>
                <a:latin typeface="+mj-lt"/>
                <a:ea typeface="+mj-ea"/>
                <a:cs typeface="+mj-cs"/>
              </a:defRPr>
            </a:lvl1pPr>
          </a:lstStyle>
          <a:p>
            <a:pPr algn="ctr"/>
            <a:r>
              <a:rPr lang="en-GB" sz="2000" b="1" dirty="0" smtClean="0">
                <a:solidFill>
                  <a:srgbClr val="8B8B89"/>
                </a:solidFill>
                <a:latin typeface="Lato" charset="0"/>
                <a:ea typeface="Lato" charset="0"/>
                <a:cs typeface="Lato" charset="0"/>
              </a:rPr>
              <a:t>Change and continuity in patterns of migration between the medieval and early modern periods</a:t>
            </a:r>
            <a:endParaRPr lang="en-GB" sz="2000" b="1" dirty="0">
              <a:solidFill>
                <a:srgbClr val="8B8B89"/>
              </a:solidFill>
              <a:latin typeface="Lato" charset="0"/>
              <a:ea typeface="Lato" charset="0"/>
              <a:cs typeface="Lato" charset="0"/>
            </a:endParaRPr>
          </a:p>
        </p:txBody>
      </p:sp>
      <p:graphicFrame>
        <p:nvGraphicFramePr>
          <p:cNvPr id="12" name="Content Placeholder 3"/>
          <p:cNvGraphicFramePr>
            <a:graphicFrameLocks noChangeAspect="1"/>
          </p:cNvGraphicFramePr>
          <p:nvPr>
            <p:extLst>
              <p:ext uri="{D42A27DB-BD31-4B8C-83A1-F6EECF244321}">
                <p14:modId xmlns:p14="http://schemas.microsoft.com/office/powerpoint/2010/main" val="987908315"/>
              </p:ext>
            </p:extLst>
          </p:nvPr>
        </p:nvGraphicFramePr>
        <p:xfrm>
          <a:off x="601998" y="1048731"/>
          <a:ext cx="11020088" cy="5028438"/>
        </p:xfrm>
        <a:graphic>
          <a:graphicData uri="http://schemas.openxmlformats.org/drawingml/2006/table">
            <a:tbl>
              <a:tblPr firstRow="1" bandRow="1"/>
              <a:tblGrid>
                <a:gridCol w="5510044">
                  <a:extLst>
                    <a:ext uri="{9D8B030D-6E8A-4147-A177-3AD203B41FA5}">
                      <a16:colId xmlns:a16="http://schemas.microsoft.com/office/drawing/2014/main" val="4079980709"/>
                    </a:ext>
                  </a:extLst>
                </a:gridCol>
                <a:gridCol w="5510044">
                  <a:extLst>
                    <a:ext uri="{9D8B030D-6E8A-4147-A177-3AD203B41FA5}">
                      <a16:colId xmlns:a16="http://schemas.microsoft.com/office/drawing/2014/main" val="417997708"/>
                    </a:ext>
                  </a:extLst>
                </a:gridCol>
              </a:tblGrid>
              <a:tr h="333325">
                <a:tc>
                  <a:txBody>
                    <a:bodyPr/>
                    <a:lstStyle>
                      <a:lvl1pPr marL="0" algn="l" defTabSz="1125444" rtl="0" eaLnBrk="1" latinLnBrk="0" hangingPunct="1">
                        <a:defRPr sz="2215" b="1" kern="1200">
                          <a:solidFill>
                            <a:schemeClr val="lt1"/>
                          </a:solidFill>
                          <a:latin typeface="Calibri" panose="020F0502020204030204"/>
                          <a:ea typeface=""/>
                          <a:cs typeface=""/>
                        </a:defRPr>
                      </a:lvl1pPr>
                      <a:lvl2pPr marL="562722" algn="l" defTabSz="1125444" rtl="0" eaLnBrk="1" latinLnBrk="0" hangingPunct="1">
                        <a:defRPr sz="2215" b="1" kern="1200">
                          <a:solidFill>
                            <a:schemeClr val="lt1"/>
                          </a:solidFill>
                          <a:latin typeface="Calibri" panose="020F0502020204030204"/>
                          <a:ea typeface=""/>
                          <a:cs typeface=""/>
                        </a:defRPr>
                      </a:lvl2pPr>
                      <a:lvl3pPr marL="1125444" algn="l" defTabSz="1125444" rtl="0" eaLnBrk="1" latinLnBrk="0" hangingPunct="1">
                        <a:defRPr sz="2215" b="1" kern="1200">
                          <a:solidFill>
                            <a:schemeClr val="lt1"/>
                          </a:solidFill>
                          <a:latin typeface="Calibri" panose="020F0502020204030204"/>
                          <a:ea typeface=""/>
                          <a:cs typeface=""/>
                        </a:defRPr>
                      </a:lvl3pPr>
                      <a:lvl4pPr marL="1688165" algn="l" defTabSz="1125444" rtl="0" eaLnBrk="1" latinLnBrk="0" hangingPunct="1">
                        <a:defRPr sz="2215" b="1" kern="1200">
                          <a:solidFill>
                            <a:schemeClr val="lt1"/>
                          </a:solidFill>
                          <a:latin typeface="Calibri" panose="020F0502020204030204"/>
                          <a:ea typeface=""/>
                          <a:cs typeface=""/>
                        </a:defRPr>
                      </a:lvl4pPr>
                      <a:lvl5pPr marL="2250887" algn="l" defTabSz="1125444" rtl="0" eaLnBrk="1" latinLnBrk="0" hangingPunct="1">
                        <a:defRPr sz="2215" b="1" kern="1200">
                          <a:solidFill>
                            <a:schemeClr val="lt1"/>
                          </a:solidFill>
                          <a:latin typeface="Calibri" panose="020F0502020204030204"/>
                          <a:ea typeface=""/>
                          <a:cs typeface=""/>
                        </a:defRPr>
                      </a:lvl5pPr>
                      <a:lvl6pPr marL="2813609" algn="l" defTabSz="1125444" rtl="0" eaLnBrk="1" latinLnBrk="0" hangingPunct="1">
                        <a:defRPr sz="2215" b="1" kern="1200">
                          <a:solidFill>
                            <a:schemeClr val="lt1"/>
                          </a:solidFill>
                          <a:latin typeface="Calibri" panose="020F0502020204030204"/>
                          <a:ea typeface=""/>
                          <a:cs typeface=""/>
                        </a:defRPr>
                      </a:lvl6pPr>
                      <a:lvl7pPr marL="3376331" algn="l" defTabSz="1125444" rtl="0" eaLnBrk="1" latinLnBrk="0" hangingPunct="1">
                        <a:defRPr sz="2215" b="1" kern="1200">
                          <a:solidFill>
                            <a:schemeClr val="lt1"/>
                          </a:solidFill>
                          <a:latin typeface="Calibri" panose="020F0502020204030204"/>
                          <a:ea typeface=""/>
                          <a:cs typeface=""/>
                        </a:defRPr>
                      </a:lvl7pPr>
                      <a:lvl8pPr marL="3939052" algn="l" defTabSz="1125444" rtl="0" eaLnBrk="1" latinLnBrk="0" hangingPunct="1">
                        <a:defRPr sz="2215" b="1" kern="1200">
                          <a:solidFill>
                            <a:schemeClr val="lt1"/>
                          </a:solidFill>
                          <a:latin typeface="Calibri" panose="020F0502020204030204"/>
                          <a:ea typeface=""/>
                          <a:cs typeface=""/>
                        </a:defRPr>
                      </a:lvl8pPr>
                      <a:lvl9pPr marL="4501774" algn="l" defTabSz="1125444" rtl="0" eaLnBrk="1" latinLnBrk="0" hangingPunct="1">
                        <a:defRPr sz="2215" b="1" kern="1200">
                          <a:solidFill>
                            <a:schemeClr val="lt1"/>
                          </a:solidFill>
                          <a:latin typeface="Calibri" panose="020F0502020204030204"/>
                          <a:ea typeface=""/>
                          <a:cs typeface=""/>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3000" dirty="0">
                          <a:solidFill>
                            <a:schemeClr val="tx1"/>
                          </a:solidFill>
                          <a:latin typeface="Lato" charset="0"/>
                          <a:ea typeface="Lato" charset="0"/>
                          <a:cs typeface="Lato" charset="0"/>
                        </a:rPr>
                        <a:t>Continuity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2AA2CC"/>
                    </a:solidFill>
                  </a:tcPr>
                </a:tc>
                <a:tc>
                  <a:txBody>
                    <a:bodyPr/>
                    <a:lstStyle>
                      <a:lvl1pPr marL="0" algn="l" defTabSz="1125444" rtl="0" eaLnBrk="1" latinLnBrk="0" hangingPunct="1">
                        <a:defRPr sz="2215" b="1" kern="1200">
                          <a:solidFill>
                            <a:schemeClr val="lt1"/>
                          </a:solidFill>
                          <a:latin typeface="Calibri" panose="020F0502020204030204"/>
                          <a:ea typeface=""/>
                          <a:cs typeface=""/>
                        </a:defRPr>
                      </a:lvl1pPr>
                      <a:lvl2pPr marL="562722" algn="l" defTabSz="1125444" rtl="0" eaLnBrk="1" latinLnBrk="0" hangingPunct="1">
                        <a:defRPr sz="2215" b="1" kern="1200">
                          <a:solidFill>
                            <a:schemeClr val="lt1"/>
                          </a:solidFill>
                          <a:latin typeface="Calibri" panose="020F0502020204030204"/>
                          <a:ea typeface=""/>
                          <a:cs typeface=""/>
                        </a:defRPr>
                      </a:lvl2pPr>
                      <a:lvl3pPr marL="1125444" algn="l" defTabSz="1125444" rtl="0" eaLnBrk="1" latinLnBrk="0" hangingPunct="1">
                        <a:defRPr sz="2215" b="1" kern="1200">
                          <a:solidFill>
                            <a:schemeClr val="lt1"/>
                          </a:solidFill>
                          <a:latin typeface="Calibri" panose="020F0502020204030204"/>
                          <a:ea typeface=""/>
                          <a:cs typeface=""/>
                        </a:defRPr>
                      </a:lvl3pPr>
                      <a:lvl4pPr marL="1688165" algn="l" defTabSz="1125444" rtl="0" eaLnBrk="1" latinLnBrk="0" hangingPunct="1">
                        <a:defRPr sz="2215" b="1" kern="1200">
                          <a:solidFill>
                            <a:schemeClr val="lt1"/>
                          </a:solidFill>
                          <a:latin typeface="Calibri" panose="020F0502020204030204"/>
                          <a:ea typeface=""/>
                          <a:cs typeface=""/>
                        </a:defRPr>
                      </a:lvl4pPr>
                      <a:lvl5pPr marL="2250887" algn="l" defTabSz="1125444" rtl="0" eaLnBrk="1" latinLnBrk="0" hangingPunct="1">
                        <a:defRPr sz="2215" b="1" kern="1200">
                          <a:solidFill>
                            <a:schemeClr val="lt1"/>
                          </a:solidFill>
                          <a:latin typeface="Calibri" panose="020F0502020204030204"/>
                          <a:ea typeface=""/>
                          <a:cs typeface=""/>
                        </a:defRPr>
                      </a:lvl5pPr>
                      <a:lvl6pPr marL="2813609" algn="l" defTabSz="1125444" rtl="0" eaLnBrk="1" latinLnBrk="0" hangingPunct="1">
                        <a:defRPr sz="2215" b="1" kern="1200">
                          <a:solidFill>
                            <a:schemeClr val="lt1"/>
                          </a:solidFill>
                          <a:latin typeface="Calibri" panose="020F0502020204030204"/>
                          <a:ea typeface=""/>
                          <a:cs typeface=""/>
                        </a:defRPr>
                      </a:lvl6pPr>
                      <a:lvl7pPr marL="3376331" algn="l" defTabSz="1125444" rtl="0" eaLnBrk="1" latinLnBrk="0" hangingPunct="1">
                        <a:defRPr sz="2215" b="1" kern="1200">
                          <a:solidFill>
                            <a:schemeClr val="lt1"/>
                          </a:solidFill>
                          <a:latin typeface="Calibri" panose="020F0502020204030204"/>
                          <a:ea typeface=""/>
                          <a:cs typeface=""/>
                        </a:defRPr>
                      </a:lvl7pPr>
                      <a:lvl8pPr marL="3939052" algn="l" defTabSz="1125444" rtl="0" eaLnBrk="1" latinLnBrk="0" hangingPunct="1">
                        <a:defRPr sz="2215" b="1" kern="1200">
                          <a:solidFill>
                            <a:schemeClr val="lt1"/>
                          </a:solidFill>
                          <a:latin typeface="Calibri" panose="020F0502020204030204"/>
                          <a:ea typeface=""/>
                          <a:cs typeface=""/>
                        </a:defRPr>
                      </a:lvl8pPr>
                      <a:lvl9pPr marL="4501774" algn="l" defTabSz="1125444" rtl="0" eaLnBrk="1" latinLnBrk="0" hangingPunct="1">
                        <a:defRPr sz="2215" b="1" kern="1200">
                          <a:solidFill>
                            <a:schemeClr val="lt1"/>
                          </a:solidFill>
                          <a:latin typeface="Calibri" panose="020F0502020204030204"/>
                          <a:ea typeface=""/>
                          <a:cs typeface=""/>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3000" dirty="0">
                          <a:solidFill>
                            <a:schemeClr val="bg1"/>
                          </a:solidFill>
                          <a:effectLst>
                            <a:outerShdw blurRad="50800" dist="38100" dir="2700000" algn="tl" rotWithShape="0">
                              <a:prstClr val="black">
                                <a:alpha val="40000"/>
                              </a:prstClr>
                            </a:outerShdw>
                          </a:effectLst>
                          <a:latin typeface="Lato" charset="0"/>
                          <a:ea typeface="Lato" charset="0"/>
                          <a:cs typeface="Lato" charset="0"/>
                        </a:rPr>
                        <a:t>Change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DB518C"/>
                    </a:solidFill>
                  </a:tcPr>
                </a:tc>
                <a:extLst>
                  <a:ext uri="{0D108BD9-81ED-4DB2-BD59-A6C34878D82A}">
                    <a16:rowId xmlns:a16="http://schemas.microsoft.com/office/drawing/2014/main" val="4034155875"/>
                  </a:ext>
                </a:extLst>
              </a:tr>
              <a:tr h="2697931">
                <a:tc>
                  <a:txBody>
                    <a:bodyPr/>
                    <a:lstStyle>
                      <a:lvl1pPr marL="0" algn="l" defTabSz="1125444" rtl="0" eaLnBrk="1" latinLnBrk="0" hangingPunct="1">
                        <a:defRPr sz="2215" kern="1200">
                          <a:solidFill>
                            <a:schemeClr val="dk1"/>
                          </a:solidFill>
                          <a:latin typeface="Calibri" panose="020F0502020204030204"/>
                          <a:ea typeface=""/>
                          <a:cs typeface=""/>
                        </a:defRPr>
                      </a:lvl1pPr>
                      <a:lvl2pPr marL="562722" algn="l" defTabSz="1125444" rtl="0" eaLnBrk="1" latinLnBrk="0" hangingPunct="1">
                        <a:defRPr sz="2215" kern="1200">
                          <a:solidFill>
                            <a:schemeClr val="dk1"/>
                          </a:solidFill>
                          <a:latin typeface="Calibri" panose="020F0502020204030204"/>
                          <a:ea typeface=""/>
                          <a:cs typeface=""/>
                        </a:defRPr>
                      </a:lvl2pPr>
                      <a:lvl3pPr marL="1125444" algn="l" defTabSz="1125444" rtl="0" eaLnBrk="1" latinLnBrk="0" hangingPunct="1">
                        <a:defRPr sz="2215" kern="1200">
                          <a:solidFill>
                            <a:schemeClr val="dk1"/>
                          </a:solidFill>
                          <a:latin typeface="Calibri" panose="020F0502020204030204"/>
                          <a:ea typeface=""/>
                          <a:cs typeface=""/>
                        </a:defRPr>
                      </a:lvl3pPr>
                      <a:lvl4pPr marL="1688165" algn="l" defTabSz="1125444" rtl="0" eaLnBrk="1" latinLnBrk="0" hangingPunct="1">
                        <a:defRPr sz="2215" kern="1200">
                          <a:solidFill>
                            <a:schemeClr val="dk1"/>
                          </a:solidFill>
                          <a:latin typeface="Calibri" panose="020F0502020204030204"/>
                          <a:ea typeface=""/>
                          <a:cs typeface=""/>
                        </a:defRPr>
                      </a:lvl4pPr>
                      <a:lvl5pPr marL="2250887" algn="l" defTabSz="1125444" rtl="0" eaLnBrk="1" latinLnBrk="0" hangingPunct="1">
                        <a:defRPr sz="2215" kern="1200">
                          <a:solidFill>
                            <a:schemeClr val="dk1"/>
                          </a:solidFill>
                          <a:latin typeface="Calibri" panose="020F0502020204030204"/>
                          <a:ea typeface=""/>
                          <a:cs typeface=""/>
                        </a:defRPr>
                      </a:lvl5pPr>
                      <a:lvl6pPr marL="2813609" algn="l" defTabSz="1125444" rtl="0" eaLnBrk="1" latinLnBrk="0" hangingPunct="1">
                        <a:defRPr sz="2215" kern="1200">
                          <a:solidFill>
                            <a:schemeClr val="dk1"/>
                          </a:solidFill>
                          <a:latin typeface="Calibri" panose="020F0502020204030204"/>
                          <a:ea typeface=""/>
                          <a:cs typeface=""/>
                        </a:defRPr>
                      </a:lvl6pPr>
                      <a:lvl7pPr marL="3376331" algn="l" defTabSz="1125444" rtl="0" eaLnBrk="1" latinLnBrk="0" hangingPunct="1">
                        <a:defRPr sz="2215" kern="1200">
                          <a:solidFill>
                            <a:schemeClr val="dk1"/>
                          </a:solidFill>
                          <a:latin typeface="Calibri" panose="020F0502020204030204"/>
                          <a:ea typeface=""/>
                          <a:cs typeface=""/>
                        </a:defRPr>
                      </a:lvl7pPr>
                      <a:lvl8pPr marL="3939052" algn="l" defTabSz="1125444" rtl="0" eaLnBrk="1" latinLnBrk="0" hangingPunct="1">
                        <a:defRPr sz="2215" kern="1200">
                          <a:solidFill>
                            <a:schemeClr val="dk1"/>
                          </a:solidFill>
                          <a:latin typeface="Calibri" panose="020F0502020204030204"/>
                          <a:ea typeface=""/>
                          <a:cs typeface=""/>
                        </a:defRPr>
                      </a:lvl8pPr>
                      <a:lvl9pPr marL="4501774" algn="l" defTabSz="1125444" rtl="0" eaLnBrk="1" latinLnBrk="0" hangingPunct="1">
                        <a:defRPr sz="2215" kern="1200">
                          <a:solidFill>
                            <a:schemeClr val="dk1"/>
                          </a:solidFill>
                          <a:latin typeface="Calibri" panose="020F0502020204030204"/>
                          <a:ea typeface=""/>
                          <a:cs typeface=""/>
                        </a:defRPr>
                      </a:lvl9pPr>
                    </a:lstStyle>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1125444" rtl="0" eaLnBrk="1" latinLnBrk="0" hangingPunct="1">
                        <a:defRPr sz="2215" kern="1200">
                          <a:solidFill>
                            <a:schemeClr val="dk1"/>
                          </a:solidFill>
                          <a:latin typeface="Calibri" panose="020F0502020204030204"/>
                          <a:ea typeface=""/>
                          <a:cs typeface=""/>
                        </a:defRPr>
                      </a:lvl1pPr>
                      <a:lvl2pPr marL="562722" algn="l" defTabSz="1125444" rtl="0" eaLnBrk="1" latinLnBrk="0" hangingPunct="1">
                        <a:defRPr sz="2215" kern="1200">
                          <a:solidFill>
                            <a:schemeClr val="dk1"/>
                          </a:solidFill>
                          <a:latin typeface="Calibri" panose="020F0502020204030204"/>
                          <a:ea typeface=""/>
                          <a:cs typeface=""/>
                        </a:defRPr>
                      </a:lvl2pPr>
                      <a:lvl3pPr marL="1125444" algn="l" defTabSz="1125444" rtl="0" eaLnBrk="1" latinLnBrk="0" hangingPunct="1">
                        <a:defRPr sz="2215" kern="1200">
                          <a:solidFill>
                            <a:schemeClr val="dk1"/>
                          </a:solidFill>
                          <a:latin typeface="Calibri" panose="020F0502020204030204"/>
                          <a:ea typeface=""/>
                          <a:cs typeface=""/>
                        </a:defRPr>
                      </a:lvl3pPr>
                      <a:lvl4pPr marL="1688165" algn="l" defTabSz="1125444" rtl="0" eaLnBrk="1" latinLnBrk="0" hangingPunct="1">
                        <a:defRPr sz="2215" kern="1200">
                          <a:solidFill>
                            <a:schemeClr val="dk1"/>
                          </a:solidFill>
                          <a:latin typeface="Calibri" panose="020F0502020204030204"/>
                          <a:ea typeface=""/>
                          <a:cs typeface=""/>
                        </a:defRPr>
                      </a:lvl4pPr>
                      <a:lvl5pPr marL="2250887" algn="l" defTabSz="1125444" rtl="0" eaLnBrk="1" latinLnBrk="0" hangingPunct="1">
                        <a:defRPr sz="2215" kern="1200">
                          <a:solidFill>
                            <a:schemeClr val="dk1"/>
                          </a:solidFill>
                          <a:latin typeface="Calibri" panose="020F0502020204030204"/>
                          <a:ea typeface=""/>
                          <a:cs typeface=""/>
                        </a:defRPr>
                      </a:lvl5pPr>
                      <a:lvl6pPr marL="2813609" algn="l" defTabSz="1125444" rtl="0" eaLnBrk="1" latinLnBrk="0" hangingPunct="1">
                        <a:defRPr sz="2215" kern="1200">
                          <a:solidFill>
                            <a:schemeClr val="dk1"/>
                          </a:solidFill>
                          <a:latin typeface="Calibri" panose="020F0502020204030204"/>
                          <a:ea typeface=""/>
                          <a:cs typeface=""/>
                        </a:defRPr>
                      </a:lvl6pPr>
                      <a:lvl7pPr marL="3376331" algn="l" defTabSz="1125444" rtl="0" eaLnBrk="1" latinLnBrk="0" hangingPunct="1">
                        <a:defRPr sz="2215" kern="1200">
                          <a:solidFill>
                            <a:schemeClr val="dk1"/>
                          </a:solidFill>
                          <a:latin typeface="Calibri" panose="020F0502020204030204"/>
                          <a:ea typeface=""/>
                          <a:cs typeface=""/>
                        </a:defRPr>
                      </a:lvl7pPr>
                      <a:lvl8pPr marL="3939052" algn="l" defTabSz="1125444" rtl="0" eaLnBrk="1" latinLnBrk="0" hangingPunct="1">
                        <a:defRPr sz="2215" kern="1200">
                          <a:solidFill>
                            <a:schemeClr val="dk1"/>
                          </a:solidFill>
                          <a:latin typeface="Calibri" panose="020F0502020204030204"/>
                          <a:ea typeface=""/>
                          <a:cs typeface=""/>
                        </a:defRPr>
                      </a:lvl8pPr>
                      <a:lvl9pPr marL="4501774" algn="l" defTabSz="1125444" rtl="0" eaLnBrk="1" latinLnBrk="0" hangingPunct="1">
                        <a:defRPr sz="2215" kern="1200">
                          <a:solidFill>
                            <a:schemeClr val="dk1"/>
                          </a:solidFill>
                          <a:latin typeface="Calibri" panose="020F0502020204030204"/>
                          <a:ea typeface=""/>
                          <a:cs typeface=""/>
                        </a:defRPr>
                      </a:lvl9pPr>
                    </a:lstStyle>
                    <a:p>
                      <a:endParaRPr lang="en-GB" dirty="0">
                        <a:solidFill>
                          <a:schemeClr val="tx1"/>
                        </a:solidFill>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834649069"/>
                  </a:ext>
                </a:extLst>
              </a:tr>
            </a:tbl>
          </a:graphicData>
        </a:graphic>
      </p:graphicFrame>
      <p:sp>
        <p:nvSpPr>
          <p:cNvPr id="13" name="TextBox 12"/>
          <p:cNvSpPr txBox="1"/>
          <p:nvPr/>
        </p:nvSpPr>
        <p:spPr>
          <a:xfrm>
            <a:off x="4626221" y="6430330"/>
            <a:ext cx="2956259" cy="338554"/>
          </a:xfrm>
          <a:prstGeom prst="rect">
            <a:avLst/>
          </a:prstGeom>
          <a:noFill/>
        </p:spPr>
        <p:txBody>
          <a:bodyPr wrap="none" rtlCol="0">
            <a:spAutoFit/>
          </a:bodyPr>
          <a:lstStyle/>
          <a:p>
            <a:r>
              <a:rPr lang="en-GB" sz="1600" smtClean="0">
                <a:solidFill>
                  <a:srgbClr val="8B8B89"/>
                </a:solidFill>
                <a:latin typeface="Lato" charset="0"/>
                <a:ea typeface="Lato" charset="0"/>
                <a:cs typeface="Lato" charset="0"/>
              </a:rPr>
              <a:t>www.ourmigrationstory.org.uk</a:t>
            </a:r>
            <a:endParaRPr lang="en-GB" sz="1600" dirty="0">
              <a:solidFill>
                <a:srgbClr val="8B8B89"/>
              </a:solidFill>
              <a:latin typeface="Lato" charset="0"/>
              <a:ea typeface="Lato" charset="0"/>
              <a:cs typeface="Lato" charset="0"/>
            </a:endParaRPr>
          </a:p>
        </p:txBody>
      </p:sp>
    </p:spTree>
    <p:extLst>
      <p:ext uri="{BB962C8B-B14F-4D97-AF65-F5344CB8AC3E}">
        <p14:creationId xmlns:p14="http://schemas.microsoft.com/office/powerpoint/2010/main" val="1417688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9777" y="1664361"/>
            <a:ext cx="8474465" cy="540495"/>
          </a:xfrm>
        </p:spPr>
        <p:txBody>
          <a:bodyPr>
            <a:noAutofit/>
          </a:bodyPr>
          <a:lstStyle/>
          <a:p>
            <a:r>
              <a:rPr lang="en-GB" sz="3446" dirty="0">
                <a:solidFill>
                  <a:srgbClr val="525153"/>
                </a:solidFill>
                <a:latin typeface="Lato" charset="0"/>
                <a:ea typeface="Lato" charset="0"/>
                <a:cs typeface="Lato" charset="0"/>
              </a:rPr>
              <a:t>Potential exam questions to build towards</a:t>
            </a:r>
          </a:p>
        </p:txBody>
      </p:sp>
      <p:sp>
        <p:nvSpPr>
          <p:cNvPr id="3" name="Text Placeholder 2"/>
          <p:cNvSpPr>
            <a:spLocks noGrp="1"/>
          </p:cNvSpPr>
          <p:nvPr>
            <p:ph type="body" idx="1"/>
          </p:nvPr>
        </p:nvSpPr>
        <p:spPr>
          <a:xfrm>
            <a:off x="1199777" y="2320099"/>
            <a:ext cx="10515600" cy="4630261"/>
          </a:xfrm>
        </p:spPr>
        <p:txBody>
          <a:bodyPr>
            <a:normAutofit/>
          </a:bodyPr>
          <a:lstStyle/>
          <a:p>
            <a:pPr marL="457200" indent="-457200">
              <a:buFont typeface="Arial" charset="0"/>
              <a:buChar char="•"/>
            </a:pPr>
            <a:r>
              <a:rPr lang="en-GB" sz="2500" dirty="0">
                <a:latin typeface="Lato" charset="0"/>
                <a:ea typeface="Lato" charset="0"/>
                <a:cs typeface="Lato" charset="0"/>
              </a:rPr>
              <a:t>Write a clear and organised summary that analyses the reasons why people migrated to Britain in the period 1500-1750. Support your summary with examples. </a:t>
            </a:r>
            <a:r>
              <a:rPr lang="en-GB" sz="2500" b="1" dirty="0">
                <a:latin typeface="Lato" charset="0"/>
                <a:ea typeface="Lato" charset="0"/>
                <a:cs typeface="Lato" charset="0"/>
              </a:rPr>
              <a:t>(9 marks) </a:t>
            </a:r>
            <a:r>
              <a:rPr lang="en-GB" sz="2500" i="1" dirty="0" smtClean="0">
                <a:latin typeface="Lato" charset="0"/>
                <a:ea typeface="Lato" charset="0"/>
                <a:cs typeface="Lato" charset="0"/>
              </a:rPr>
              <a:t>OCR </a:t>
            </a:r>
            <a:r>
              <a:rPr lang="en-GB" sz="2500" i="1" dirty="0">
                <a:latin typeface="Lato" charset="0"/>
                <a:ea typeface="Lato" charset="0"/>
                <a:cs typeface="Lato" charset="0"/>
              </a:rPr>
              <a:t>B sample assessment </a:t>
            </a:r>
            <a:r>
              <a:rPr lang="en-GB" sz="2500" i="1" dirty="0" smtClean="0">
                <a:latin typeface="Lato" charset="0"/>
                <a:ea typeface="Lato" charset="0"/>
                <a:cs typeface="Lato" charset="0"/>
              </a:rPr>
              <a:t>materials</a:t>
            </a:r>
            <a:endParaRPr lang="en-GB" sz="2500" dirty="0">
              <a:latin typeface="Lato" charset="0"/>
              <a:ea typeface="Lato" charset="0"/>
              <a:cs typeface="Lato" charset="0"/>
            </a:endParaRPr>
          </a:p>
          <a:p>
            <a:pPr marL="457200" indent="-457200">
              <a:buFont typeface="Arial" charset="0"/>
              <a:buChar char="•"/>
            </a:pPr>
            <a:r>
              <a:rPr lang="en-GB" sz="2500" dirty="0">
                <a:latin typeface="Lato" charset="0"/>
                <a:ea typeface="Lato" charset="0"/>
                <a:cs typeface="Lato" charset="0"/>
              </a:rPr>
              <a:t>Has religion been the main factor in causing migration to and from Britain since medieval times? Explain your answer with reference to religion and other factors. </a:t>
            </a:r>
            <a:r>
              <a:rPr lang="en-GB" sz="2500" b="1" dirty="0">
                <a:latin typeface="Lato" charset="0"/>
                <a:ea typeface="Lato" charset="0"/>
                <a:cs typeface="Lato" charset="0"/>
              </a:rPr>
              <a:t>(16 marks + 4 for </a:t>
            </a:r>
            <a:r>
              <a:rPr lang="en-GB" sz="2500" b="1" dirty="0" err="1" smtClean="0">
                <a:latin typeface="Lato" charset="0"/>
                <a:ea typeface="Lato" charset="0"/>
                <a:cs typeface="Lato" charset="0"/>
              </a:rPr>
              <a:t>SPaG</a:t>
            </a:r>
            <a:r>
              <a:rPr lang="en-GB" sz="2500" b="1" dirty="0" smtClean="0">
                <a:latin typeface="Lato" charset="0"/>
                <a:ea typeface="Lato" charset="0"/>
                <a:cs typeface="Lato" charset="0"/>
              </a:rPr>
              <a:t>) </a:t>
            </a:r>
            <a:r>
              <a:rPr lang="en-GB" sz="2500" i="1" dirty="0" smtClean="0">
                <a:latin typeface="Lato" charset="0"/>
                <a:ea typeface="Lato" charset="0"/>
                <a:cs typeface="Lato" charset="0"/>
              </a:rPr>
              <a:t>AQA </a:t>
            </a:r>
            <a:r>
              <a:rPr lang="en-GB" sz="2500" i="1" dirty="0">
                <a:latin typeface="Lato" charset="0"/>
                <a:ea typeface="Lato" charset="0"/>
                <a:cs typeface="Lato" charset="0"/>
              </a:rPr>
              <a:t>sample assessment materials</a:t>
            </a:r>
            <a:endParaRPr lang="en-GB" sz="2500" dirty="0">
              <a:latin typeface="Lato" charset="0"/>
              <a:ea typeface="Lato" charset="0"/>
              <a:cs typeface="Lato" charset="0"/>
            </a:endParaRPr>
          </a:p>
        </p:txBody>
      </p:sp>
      <p:sp>
        <p:nvSpPr>
          <p:cNvPr id="6" name="TextBox 5"/>
          <p:cNvSpPr txBox="1"/>
          <p:nvPr/>
        </p:nvSpPr>
        <p:spPr>
          <a:xfrm>
            <a:off x="4626221" y="6430330"/>
            <a:ext cx="2956259" cy="338554"/>
          </a:xfrm>
          <a:prstGeom prst="rect">
            <a:avLst/>
          </a:prstGeom>
          <a:noFill/>
        </p:spPr>
        <p:txBody>
          <a:bodyPr wrap="none" rtlCol="0">
            <a:spAutoFit/>
          </a:bodyPr>
          <a:lstStyle/>
          <a:p>
            <a:r>
              <a:rPr lang="en-GB" sz="1600" smtClean="0">
                <a:solidFill>
                  <a:srgbClr val="8B8B89"/>
                </a:solidFill>
                <a:latin typeface="Lato" charset="0"/>
                <a:ea typeface="Lato" charset="0"/>
                <a:cs typeface="Lato" charset="0"/>
              </a:rPr>
              <a:t>www.ourmigrationstory.org.uk</a:t>
            </a:r>
            <a:endParaRPr lang="en-GB" sz="1600" dirty="0">
              <a:solidFill>
                <a:srgbClr val="8B8B89"/>
              </a:solidFill>
              <a:latin typeface="Lato" charset="0"/>
              <a:ea typeface="Lato" charset="0"/>
              <a:cs typeface="Lato" charset="0"/>
            </a:endParaRPr>
          </a:p>
        </p:txBody>
      </p:sp>
      <p:sp>
        <p:nvSpPr>
          <p:cNvPr id="8" name="TextBox 7"/>
          <p:cNvSpPr txBox="1"/>
          <p:nvPr/>
        </p:nvSpPr>
        <p:spPr>
          <a:xfrm>
            <a:off x="8985685" y="32084"/>
            <a:ext cx="3222357" cy="357470"/>
          </a:xfrm>
          <a:prstGeom prst="rect">
            <a:avLst/>
          </a:prstGeom>
          <a:noFill/>
        </p:spPr>
        <p:txBody>
          <a:bodyPr wrap="none" rtlCol="0">
            <a:spAutoFit/>
          </a:bodyPr>
          <a:lstStyle/>
          <a:p>
            <a:r>
              <a:rPr lang="en-GB" sz="1723" dirty="0">
                <a:solidFill>
                  <a:srgbClr val="8B8B89"/>
                </a:solidFill>
                <a:latin typeface="Lato" charset="0"/>
                <a:ea typeface="Lato" charset="0"/>
                <a:cs typeface="Lato" charset="0"/>
              </a:rPr>
              <a:t>Migration in Britain 1500-1750</a:t>
            </a:r>
          </a:p>
        </p:txBody>
      </p:sp>
    </p:spTree>
    <p:extLst>
      <p:ext uri="{BB962C8B-B14F-4D97-AF65-F5344CB8AC3E}">
        <p14:creationId xmlns:p14="http://schemas.microsoft.com/office/powerpoint/2010/main" val="1113660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861662" y="1240914"/>
            <a:ext cx="5157787" cy="1014046"/>
          </a:xfrm>
        </p:spPr>
        <p:txBody>
          <a:bodyPr/>
          <a:lstStyle/>
          <a:p>
            <a:r>
              <a:rPr lang="en-GB" dirty="0" smtClean="0">
                <a:solidFill>
                  <a:schemeClr val="bg1">
                    <a:lumMod val="50000"/>
                  </a:schemeClr>
                </a:solidFill>
                <a:latin typeface="Lato" charset="0"/>
                <a:ea typeface="Lato" charset="0"/>
                <a:cs typeface="Lato" charset="0"/>
              </a:rPr>
              <a:t>Lesson Objectives</a:t>
            </a:r>
            <a:endParaRPr lang="en-GB" dirty="0">
              <a:solidFill>
                <a:schemeClr val="bg1">
                  <a:lumMod val="50000"/>
                </a:schemeClr>
              </a:solidFill>
              <a:latin typeface="Lato" charset="0"/>
              <a:ea typeface="Lato" charset="0"/>
              <a:cs typeface="Lato" charset="0"/>
            </a:endParaRPr>
          </a:p>
        </p:txBody>
      </p:sp>
      <p:sp>
        <p:nvSpPr>
          <p:cNvPr id="6" name="Content Placeholder 5"/>
          <p:cNvSpPr>
            <a:spLocks noGrp="1"/>
          </p:cNvSpPr>
          <p:nvPr>
            <p:ph sz="half" idx="2"/>
          </p:nvPr>
        </p:nvSpPr>
        <p:spPr>
          <a:xfrm>
            <a:off x="861662" y="2523716"/>
            <a:ext cx="5157787" cy="3950677"/>
          </a:xfrm>
        </p:spPr>
        <p:txBody>
          <a:bodyPr>
            <a:noAutofit/>
          </a:bodyPr>
          <a:lstStyle/>
          <a:p>
            <a:pPr marL="562722" indent="-562722"/>
            <a:r>
              <a:rPr lang="en-GB" sz="2200" dirty="0">
                <a:latin typeface="Lato" charset="0"/>
                <a:ea typeface="Lato" charset="0"/>
                <a:cs typeface="Lato" charset="0"/>
              </a:rPr>
              <a:t>To establish a chronology of events in British and European history during the period 1500-1750</a:t>
            </a:r>
          </a:p>
          <a:p>
            <a:pPr marL="562722" indent="-562722"/>
            <a:r>
              <a:rPr lang="en-GB" sz="2200" dirty="0">
                <a:latin typeface="Lato" charset="0"/>
                <a:ea typeface="Lato" charset="0"/>
                <a:cs typeface="Lato" charset="0"/>
              </a:rPr>
              <a:t>To identify some patterns of migration in Britain during the period 1500-1750</a:t>
            </a:r>
          </a:p>
          <a:p>
            <a:pPr marL="562722" indent="-562722"/>
            <a:r>
              <a:rPr lang="en-GB" sz="2200" dirty="0">
                <a:latin typeface="Lato" charset="0"/>
                <a:ea typeface="Lato" charset="0"/>
                <a:cs typeface="Lato" charset="0"/>
              </a:rPr>
              <a:t>To begin to assess the extent of change and continuity in migration pre- and post-1500</a:t>
            </a:r>
          </a:p>
        </p:txBody>
      </p:sp>
      <p:sp>
        <p:nvSpPr>
          <p:cNvPr id="7" name="Text Placeholder 6"/>
          <p:cNvSpPr>
            <a:spLocks noGrp="1"/>
          </p:cNvSpPr>
          <p:nvPr>
            <p:ph type="body" sz="quarter" idx="3"/>
          </p:nvPr>
        </p:nvSpPr>
        <p:spPr>
          <a:xfrm>
            <a:off x="6194073" y="1224115"/>
            <a:ext cx="5183188" cy="1014046"/>
          </a:xfrm>
        </p:spPr>
        <p:txBody>
          <a:bodyPr/>
          <a:lstStyle/>
          <a:p>
            <a:r>
              <a:rPr lang="en-GB" dirty="0" smtClean="0">
                <a:solidFill>
                  <a:schemeClr val="bg1">
                    <a:lumMod val="50000"/>
                  </a:schemeClr>
                </a:solidFill>
                <a:latin typeface="Lato" charset="0"/>
                <a:ea typeface="Lato" charset="0"/>
                <a:cs typeface="Lato" charset="0"/>
              </a:rPr>
              <a:t>Starter task</a:t>
            </a:r>
            <a:endParaRPr lang="en-GB" dirty="0">
              <a:solidFill>
                <a:schemeClr val="bg1">
                  <a:lumMod val="50000"/>
                </a:schemeClr>
              </a:solidFill>
              <a:latin typeface="Lato" charset="0"/>
              <a:ea typeface="Lato" charset="0"/>
              <a:cs typeface="Lato" charset="0"/>
            </a:endParaRPr>
          </a:p>
        </p:txBody>
      </p:sp>
      <p:sp>
        <p:nvSpPr>
          <p:cNvPr id="8" name="Content Placeholder 7"/>
          <p:cNvSpPr>
            <a:spLocks noGrp="1"/>
          </p:cNvSpPr>
          <p:nvPr>
            <p:ph sz="quarter" idx="4"/>
          </p:nvPr>
        </p:nvSpPr>
        <p:spPr>
          <a:xfrm>
            <a:off x="6194073" y="2540514"/>
            <a:ext cx="5183188" cy="3950677"/>
          </a:xfrm>
        </p:spPr>
        <p:txBody>
          <a:bodyPr>
            <a:normAutofit/>
          </a:bodyPr>
          <a:lstStyle/>
          <a:p>
            <a:pPr marL="0" indent="0">
              <a:buNone/>
            </a:pPr>
            <a:r>
              <a:rPr lang="en-GB" sz="2200" dirty="0">
                <a:latin typeface="Lato" charset="0"/>
                <a:ea typeface="Lato" charset="0"/>
                <a:cs typeface="Lato" charset="0"/>
              </a:rPr>
              <a:t>Recap task - complete the table using your knowledge of migration in Britain before 1500. Try to think of as many groups as possible.</a:t>
            </a:r>
          </a:p>
          <a:p>
            <a:endParaRPr lang="en-GB" sz="2708" dirty="0">
              <a:latin typeface="Lato" charset="0"/>
              <a:ea typeface="Lato" charset="0"/>
              <a:cs typeface="Lato" charset="0"/>
            </a:endParaRPr>
          </a:p>
        </p:txBody>
      </p:sp>
      <p:sp>
        <p:nvSpPr>
          <p:cNvPr id="10" name="TextBox 9"/>
          <p:cNvSpPr txBox="1"/>
          <p:nvPr/>
        </p:nvSpPr>
        <p:spPr>
          <a:xfrm>
            <a:off x="8985685" y="32084"/>
            <a:ext cx="3222357" cy="357470"/>
          </a:xfrm>
          <a:prstGeom prst="rect">
            <a:avLst/>
          </a:prstGeom>
          <a:noFill/>
        </p:spPr>
        <p:txBody>
          <a:bodyPr wrap="none" rtlCol="0">
            <a:spAutoFit/>
          </a:bodyPr>
          <a:lstStyle/>
          <a:p>
            <a:r>
              <a:rPr lang="en-GB" sz="1723" dirty="0">
                <a:solidFill>
                  <a:srgbClr val="8B8B89"/>
                </a:solidFill>
                <a:latin typeface="Lato" charset="0"/>
                <a:ea typeface="Lato" charset="0"/>
                <a:cs typeface="Lato" charset="0"/>
              </a:rPr>
              <a:t>Migration in Britain 1500-1750</a:t>
            </a:r>
          </a:p>
        </p:txBody>
      </p:sp>
      <p:sp>
        <p:nvSpPr>
          <p:cNvPr id="11" name="TextBox 10"/>
          <p:cNvSpPr txBox="1"/>
          <p:nvPr/>
        </p:nvSpPr>
        <p:spPr>
          <a:xfrm>
            <a:off x="4626221" y="6430330"/>
            <a:ext cx="2956259" cy="338554"/>
          </a:xfrm>
          <a:prstGeom prst="rect">
            <a:avLst/>
          </a:prstGeom>
          <a:noFill/>
        </p:spPr>
        <p:txBody>
          <a:bodyPr wrap="none" rtlCol="0">
            <a:spAutoFit/>
          </a:bodyPr>
          <a:lstStyle/>
          <a:p>
            <a:r>
              <a:rPr lang="en-GB" sz="1600" dirty="0" err="1">
                <a:solidFill>
                  <a:srgbClr val="8B8B89"/>
                </a:solidFill>
                <a:latin typeface="Lato" charset="0"/>
                <a:ea typeface="Lato" charset="0"/>
                <a:cs typeface="Lato" charset="0"/>
              </a:rPr>
              <a:t>www.ourmigrationstory.org.uk</a:t>
            </a:r>
            <a:endParaRPr lang="en-GB" sz="1600" dirty="0">
              <a:solidFill>
                <a:srgbClr val="8B8B89"/>
              </a:solidFill>
              <a:latin typeface="Lato" charset="0"/>
              <a:ea typeface="Lato" charset="0"/>
              <a:cs typeface="Lato" charset="0"/>
            </a:endParaRPr>
          </a:p>
        </p:txBody>
      </p:sp>
    </p:spTree>
    <p:extLst>
      <p:ext uri="{BB962C8B-B14F-4D97-AF65-F5344CB8AC3E}">
        <p14:creationId xmlns:p14="http://schemas.microsoft.com/office/powerpoint/2010/main" val="17814322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626221" y="6430330"/>
            <a:ext cx="2956259" cy="338554"/>
          </a:xfrm>
          <a:prstGeom prst="rect">
            <a:avLst/>
          </a:prstGeom>
          <a:noFill/>
        </p:spPr>
        <p:txBody>
          <a:bodyPr wrap="none" rtlCol="0">
            <a:spAutoFit/>
          </a:bodyPr>
          <a:lstStyle/>
          <a:p>
            <a:r>
              <a:rPr lang="en-GB" sz="1600" dirty="0" err="1">
                <a:solidFill>
                  <a:srgbClr val="8B8B89"/>
                </a:solidFill>
                <a:latin typeface="Lato" charset="0"/>
                <a:ea typeface="Lato" charset="0"/>
                <a:cs typeface="Lato" charset="0"/>
              </a:rPr>
              <a:t>www.ourmigrationstory.org.uk</a:t>
            </a:r>
            <a:endParaRPr lang="en-GB" sz="1600" dirty="0">
              <a:solidFill>
                <a:srgbClr val="8B8B89"/>
              </a:solidFill>
              <a:latin typeface="Lato" charset="0"/>
              <a:ea typeface="Lato" charset="0"/>
              <a:cs typeface="Lato" charset="0"/>
            </a:endParaRPr>
          </a:p>
        </p:txBody>
      </p:sp>
      <p:sp>
        <p:nvSpPr>
          <p:cNvPr id="10" name="Title 1"/>
          <p:cNvSpPr txBox="1">
            <a:spLocks/>
          </p:cNvSpPr>
          <p:nvPr/>
        </p:nvSpPr>
        <p:spPr>
          <a:xfrm>
            <a:off x="14417" y="84620"/>
            <a:ext cx="12163728" cy="650162"/>
          </a:xfrm>
          <a:prstGeom prst="rect">
            <a:avLst/>
          </a:prstGeom>
        </p:spPr>
        <p:txBody>
          <a:bodyPr vert="horz" lIns="112542" tIns="56271" rIns="112542" bIns="56271"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2800" b="1" dirty="0">
                <a:solidFill>
                  <a:srgbClr val="525153"/>
                </a:solidFill>
                <a:latin typeface="Lato" charset="0"/>
                <a:ea typeface="Lato" charset="0"/>
                <a:cs typeface="Lato" charset="0"/>
              </a:rPr>
              <a:t>Migration in Britain </a:t>
            </a:r>
            <a:r>
              <a:rPr lang="en-GB" sz="2800" b="1" dirty="0">
                <a:solidFill>
                  <a:srgbClr val="DF6597"/>
                </a:solidFill>
                <a:latin typeface="Lato" charset="0"/>
                <a:ea typeface="Lato" charset="0"/>
                <a:cs typeface="Lato" charset="0"/>
              </a:rPr>
              <a:t>before</a:t>
            </a:r>
            <a:r>
              <a:rPr lang="en-GB" sz="2800" b="1" dirty="0">
                <a:solidFill>
                  <a:srgbClr val="525153"/>
                </a:solidFill>
                <a:latin typeface="Lato" charset="0"/>
                <a:ea typeface="Lato" charset="0"/>
                <a:cs typeface="Lato" charset="0"/>
              </a:rPr>
              <a:t> 1500</a:t>
            </a:r>
          </a:p>
        </p:txBody>
      </p:sp>
      <p:graphicFrame>
        <p:nvGraphicFramePr>
          <p:cNvPr id="12" name="Content Placeholder 3"/>
          <p:cNvGraphicFramePr>
            <a:graphicFrameLocks/>
          </p:cNvGraphicFramePr>
          <p:nvPr>
            <p:extLst>
              <p:ext uri="{D42A27DB-BD31-4B8C-83A1-F6EECF244321}">
                <p14:modId xmlns:p14="http://schemas.microsoft.com/office/powerpoint/2010/main" val="1642575123"/>
              </p:ext>
            </p:extLst>
          </p:nvPr>
        </p:nvGraphicFramePr>
        <p:xfrm>
          <a:off x="525781" y="1027365"/>
          <a:ext cx="11170228" cy="5076255"/>
        </p:xfrm>
        <a:graphic>
          <a:graphicData uri="http://schemas.openxmlformats.org/drawingml/2006/table">
            <a:tbl>
              <a:tblPr firstRow="1" bandRow="1">
                <a:tableStyleId>{5C22544A-7EE6-4342-B048-85BDC9FD1C3A}</a:tableStyleId>
              </a:tblPr>
              <a:tblGrid>
                <a:gridCol w="2085840">
                  <a:extLst>
                    <a:ext uri="{9D8B030D-6E8A-4147-A177-3AD203B41FA5}">
                      <a16:colId xmlns:a16="http://schemas.microsoft.com/office/drawing/2014/main" val="310278697"/>
                    </a:ext>
                  </a:extLst>
                </a:gridCol>
                <a:gridCol w="2250207">
                  <a:extLst>
                    <a:ext uri="{9D8B030D-6E8A-4147-A177-3AD203B41FA5}">
                      <a16:colId xmlns:a16="http://schemas.microsoft.com/office/drawing/2014/main" val="503975909"/>
                    </a:ext>
                  </a:extLst>
                </a:gridCol>
                <a:gridCol w="1416259">
                  <a:extLst>
                    <a:ext uri="{9D8B030D-6E8A-4147-A177-3AD203B41FA5}">
                      <a16:colId xmlns:a16="http://schemas.microsoft.com/office/drawing/2014/main" val="2584135280"/>
                    </a:ext>
                  </a:extLst>
                </a:gridCol>
                <a:gridCol w="153545">
                  <a:extLst>
                    <a:ext uri="{9D8B030D-6E8A-4147-A177-3AD203B41FA5}">
                      <a16:colId xmlns:a16="http://schemas.microsoft.com/office/drawing/2014/main" val="3552992491"/>
                    </a:ext>
                  </a:extLst>
                </a:gridCol>
                <a:gridCol w="1488295">
                  <a:extLst>
                    <a:ext uri="{9D8B030D-6E8A-4147-A177-3AD203B41FA5}">
                      <a16:colId xmlns:a16="http://schemas.microsoft.com/office/drawing/2014/main" val="2324575341"/>
                    </a:ext>
                  </a:extLst>
                </a:gridCol>
                <a:gridCol w="3776082">
                  <a:extLst>
                    <a:ext uri="{9D8B030D-6E8A-4147-A177-3AD203B41FA5}">
                      <a16:colId xmlns:a16="http://schemas.microsoft.com/office/drawing/2014/main" val="621264580"/>
                    </a:ext>
                  </a:extLst>
                </a:gridCol>
              </a:tblGrid>
              <a:tr h="364951">
                <a:tc rowSpan="2">
                  <a:txBody>
                    <a:bodyPr/>
                    <a:lstStyle/>
                    <a:p>
                      <a:pPr algn="ctr"/>
                      <a:r>
                        <a:rPr lang="en-GB" sz="1600" dirty="0">
                          <a:solidFill>
                            <a:schemeClr val="bg1"/>
                          </a:solidFill>
                          <a:effectLst>
                            <a:outerShdw blurRad="50800" dist="38100" dir="2700000" algn="tl" rotWithShape="0">
                              <a:prstClr val="black">
                                <a:alpha val="40000"/>
                              </a:prstClr>
                            </a:outerShdw>
                          </a:effectLst>
                          <a:latin typeface="Lato" charset="0"/>
                          <a:ea typeface="Lato" charset="0"/>
                          <a:cs typeface="Lato" charset="0"/>
                        </a:rPr>
                        <a:t>Group migrating</a:t>
                      </a:r>
                    </a:p>
                  </a:txBody>
                  <a:tcPr marL="112542" marR="112542" marT="56271" marB="562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AA1CB"/>
                    </a:solidFill>
                  </a:tcPr>
                </a:tc>
                <a:tc rowSpan="2">
                  <a:txBody>
                    <a:bodyPr/>
                    <a:lstStyle/>
                    <a:p>
                      <a:pPr algn="ctr"/>
                      <a:r>
                        <a:rPr lang="en-GB" sz="1600" dirty="0">
                          <a:solidFill>
                            <a:schemeClr val="bg1"/>
                          </a:solidFill>
                          <a:effectLst>
                            <a:outerShdw blurRad="50800" dist="38100" dir="2700000" algn="tl" rotWithShape="0">
                              <a:prstClr val="black">
                                <a:alpha val="40000"/>
                              </a:prstClr>
                            </a:outerShdw>
                          </a:effectLst>
                          <a:latin typeface="Lato" charset="0"/>
                          <a:ea typeface="Lato" charset="0"/>
                          <a:cs typeface="Lato" charset="0"/>
                        </a:rPr>
                        <a:t>Type of migration (Immigration, internal migration, emigration)</a:t>
                      </a:r>
                    </a:p>
                  </a:txBody>
                  <a:tcPr marL="112542" marR="112542" marT="56271" marB="562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6597"/>
                    </a:solidFill>
                  </a:tcPr>
                </a:tc>
                <a:tc gridSpan="3">
                  <a:txBody>
                    <a:bodyPr/>
                    <a:lstStyle/>
                    <a:p>
                      <a:pPr algn="ctr"/>
                      <a:r>
                        <a:rPr lang="en-GB" sz="1600" dirty="0">
                          <a:solidFill>
                            <a:schemeClr val="bg1"/>
                          </a:solidFill>
                          <a:effectLst>
                            <a:outerShdw blurRad="50800" dist="38100" dir="2700000" algn="tl" rotWithShape="0">
                              <a:prstClr val="black">
                                <a:alpha val="40000"/>
                              </a:prstClr>
                            </a:outerShdw>
                          </a:effectLst>
                          <a:latin typeface="Lato" charset="0"/>
                          <a:ea typeface="Lato" charset="0"/>
                          <a:cs typeface="Lato" charset="0"/>
                        </a:rPr>
                        <a:t>Movement</a:t>
                      </a:r>
                    </a:p>
                  </a:txBody>
                  <a:tcPr marL="112542" marR="112542" marT="56271" marB="562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1B950"/>
                    </a:solidFill>
                  </a:tcPr>
                </a:tc>
                <a:tc hMerge="1">
                  <a:txBody>
                    <a:bodyPr/>
                    <a:lstStyle/>
                    <a:p>
                      <a:endParaRPr lang="en-GB"/>
                    </a:p>
                  </a:txBody>
                  <a:tcPr/>
                </a:tc>
                <a:tc hMerge="1">
                  <a:txBody>
                    <a:bodyPr/>
                    <a:lstStyle/>
                    <a:p>
                      <a:endParaRPr lang="en-GB"/>
                    </a:p>
                  </a:txBody>
                  <a:tcPr/>
                </a:tc>
                <a:tc rowSpan="2">
                  <a:txBody>
                    <a:bodyPr/>
                    <a:lstStyle/>
                    <a:p>
                      <a:pPr algn="ctr"/>
                      <a:r>
                        <a:rPr lang="en-GB" sz="1600" dirty="0">
                          <a:solidFill>
                            <a:schemeClr val="bg1"/>
                          </a:solidFill>
                          <a:effectLst>
                            <a:outerShdw blurRad="50800" dist="38100" dir="2700000" algn="tl" rotWithShape="0">
                              <a:prstClr val="black">
                                <a:alpha val="40000"/>
                              </a:prstClr>
                            </a:outerShdw>
                          </a:effectLst>
                          <a:latin typeface="Lato" charset="0"/>
                          <a:ea typeface="Lato" charset="0"/>
                          <a:cs typeface="Lato" charset="0"/>
                        </a:rPr>
                        <a:t>Reason(s) for/causes of migration</a:t>
                      </a:r>
                    </a:p>
                  </a:txBody>
                  <a:tcPr marL="112542" marR="112542" marT="56271" marB="562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AA2CC"/>
                    </a:solidFill>
                  </a:tcPr>
                </a:tc>
                <a:extLst>
                  <a:ext uri="{0D108BD9-81ED-4DB2-BD59-A6C34878D82A}">
                    <a16:rowId xmlns:a16="http://schemas.microsoft.com/office/drawing/2014/main" val="3086174161"/>
                  </a:ext>
                </a:extLst>
              </a:tr>
              <a:tr h="1162641">
                <a:tc vMerge="1">
                  <a:txBody>
                    <a:bodyPr/>
                    <a:lstStyle/>
                    <a:p>
                      <a:endParaRPr lang="en-GB"/>
                    </a:p>
                  </a:txBody>
                  <a:tcPr/>
                </a:tc>
                <a:tc vMerge="1">
                  <a:txBody>
                    <a:bodyPr/>
                    <a:lstStyle/>
                    <a:p>
                      <a:endParaRPr lang="en-GB"/>
                    </a:p>
                  </a:txBody>
                  <a:tcPr/>
                </a:tc>
                <a:tc gridSpan="2">
                  <a:txBody>
                    <a:bodyPr/>
                    <a:lstStyle/>
                    <a:p>
                      <a:pPr algn="ctr"/>
                      <a:r>
                        <a:rPr lang="en-GB" sz="1600" b="1" dirty="0">
                          <a:solidFill>
                            <a:schemeClr val="tx1"/>
                          </a:solidFill>
                          <a:latin typeface="Lato" charset="0"/>
                          <a:ea typeface="Lato" charset="0"/>
                          <a:cs typeface="Lato" charset="0"/>
                        </a:rPr>
                        <a:t>From</a:t>
                      </a:r>
                    </a:p>
                  </a:txBody>
                  <a:tcPr marL="112542" marR="112542" marT="56271" marB="562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600" b="1" dirty="0">
                          <a:latin typeface="Lato" charset="0"/>
                          <a:ea typeface="Lato" charset="0"/>
                          <a:cs typeface="Lato" charset="0"/>
                        </a:rPr>
                        <a:t>To</a:t>
                      </a:r>
                    </a:p>
                  </a:txBody>
                  <a:tcPr marL="112542" marR="112542" marT="56271" marB="562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483385681"/>
                  </a:ext>
                </a:extLst>
              </a:tr>
              <a:tr h="3548663">
                <a:tc>
                  <a:txBody>
                    <a:bodyPr/>
                    <a:lstStyle/>
                    <a:p>
                      <a:endParaRPr lang="en-GB" sz="2200" dirty="0">
                        <a:solidFill>
                          <a:schemeClr val="tx1"/>
                        </a:solidFill>
                      </a:endParaRPr>
                    </a:p>
                    <a:p>
                      <a:endParaRPr lang="en-GB" sz="2200" dirty="0">
                        <a:solidFill>
                          <a:schemeClr val="tx1"/>
                        </a:solidFill>
                      </a:endParaRPr>
                    </a:p>
                    <a:p>
                      <a:endParaRPr lang="en-GB" sz="2200" dirty="0">
                        <a:solidFill>
                          <a:schemeClr val="tx1"/>
                        </a:solidFill>
                      </a:endParaRPr>
                    </a:p>
                    <a:p>
                      <a:endParaRPr lang="en-GB" sz="2200" dirty="0">
                        <a:solidFill>
                          <a:schemeClr val="tx1"/>
                        </a:solidFill>
                      </a:endParaRPr>
                    </a:p>
                    <a:p>
                      <a:endParaRPr lang="en-GB" sz="2200" dirty="0">
                        <a:solidFill>
                          <a:schemeClr val="tx1"/>
                        </a:solidFill>
                      </a:endParaRPr>
                    </a:p>
                    <a:p>
                      <a:endParaRPr lang="en-GB" sz="2200" dirty="0">
                        <a:solidFill>
                          <a:schemeClr val="tx1"/>
                        </a:solidFill>
                      </a:endParaRPr>
                    </a:p>
                    <a:p>
                      <a:endParaRPr lang="en-GB" sz="2200" dirty="0">
                        <a:solidFill>
                          <a:schemeClr val="tx1"/>
                        </a:solidFill>
                      </a:endParaRPr>
                    </a:p>
                    <a:p>
                      <a:endParaRPr lang="en-GB" sz="2200" dirty="0">
                        <a:solidFill>
                          <a:schemeClr val="tx1"/>
                        </a:solidFill>
                      </a:endParaRPr>
                    </a:p>
                    <a:p>
                      <a:endParaRPr lang="en-GB" sz="2200" dirty="0">
                        <a:solidFill>
                          <a:schemeClr val="tx1"/>
                        </a:solidFill>
                      </a:endParaRPr>
                    </a:p>
                    <a:p>
                      <a:endParaRPr lang="en-GB" sz="2200" dirty="0">
                        <a:solidFill>
                          <a:schemeClr val="tx1"/>
                        </a:solidFill>
                      </a:endParaRPr>
                    </a:p>
                  </a:txBody>
                  <a:tcPr marL="112542" marR="112542" marT="56271" marB="562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2200" dirty="0">
                        <a:solidFill>
                          <a:schemeClr val="tx1"/>
                        </a:solidFill>
                      </a:endParaRPr>
                    </a:p>
                  </a:txBody>
                  <a:tcPr marL="112542" marR="112542" marT="56271" marB="562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endParaRPr lang="en-GB" sz="2200" dirty="0">
                        <a:solidFill>
                          <a:schemeClr val="tx1"/>
                        </a:solidFill>
                      </a:endParaRPr>
                    </a:p>
                  </a:txBody>
                  <a:tcPr marL="112542" marR="112542" marT="56271" marB="562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endParaRPr lang="en-GB" sz="2200" dirty="0">
                        <a:solidFill>
                          <a:schemeClr val="tx1"/>
                        </a:solidFill>
                      </a:endParaRPr>
                    </a:p>
                  </a:txBody>
                  <a:tcPr marL="112542" marR="112542" marT="56271" marB="562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2200" dirty="0">
                        <a:solidFill>
                          <a:schemeClr val="tx1"/>
                        </a:solidFill>
                      </a:endParaRPr>
                    </a:p>
                  </a:txBody>
                  <a:tcPr marL="112542" marR="112542" marT="56271" marB="562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8719195"/>
                  </a:ext>
                </a:extLst>
              </a:tr>
            </a:tbl>
          </a:graphicData>
        </a:graphic>
      </p:graphicFrame>
    </p:spTree>
    <p:extLst>
      <p:ext uri="{BB962C8B-B14F-4D97-AF65-F5344CB8AC3E}">
        <p14:creationId xmlns:p14="http://schemas.microsoft.com/office/powerpoint/2010/main" val="20430659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p:cNvGraphicFramePr>
          <p:nvPr>
            <p:extLst>
              <p:ext uri="{D42A27DB-BD31-4B8C-83A1-F6EECF244321}">
                <p14:modId xmlns:p14="http://schemas.microsoft.com/office/powerpoint/2010/main" val="582366011"/>
              </p:ext>
            </p:extLst>
          </p:nvPr>
        </p:nvGraphicFramePr>
        <p:xfrm>
          <a:off x="0" y="89226"/>
          <a:ext cx="12192000" cy="6725267"/>
        </p:xfrm>
        <a:graphic>
          <a:graphicData uri="http://schemas.openxmlformats.org/drawingml/2006/table">
            <a:tbl>
              <a:tblPr firstRow="1" bandRow="1">
                <a:tableStyleId>{5C22544A-7EE6-4342-B048-85BDC9FD1C3A}</a:tableStyleId>
              </a:tblPr>
              <a:tblGrid>
                <a:gridCol w="1184536">
                  <a:extLst>
                    <a:ext uri="{9D8B030D-6E8A-4147-A177-3AD203B41FA5}">
                      <a16:colId xmlns:a16="http://schemas.microsoft.com/office/drawing/2014/main" val="536289975"/>
                    </a:ext>
                  </a:extLst>
                </a:gridCol>
                <a:gridCol w="11007464">
                  <a:extLst>
                    <a:ext uri="{9D8B030D-6E8A-4147-A177-3AD203B41FA5}">
                      <a16:colId xmlns:a16="http://schemas.microsoft.com/office/drawing/2014/main" val="1695637907"/>
                    </a:ext>
                  </a:extLst>
                </a:gridCol>
              </a:tblGrid>
              <a:tr h="1617871">
                <a:tc>
                  <a:txBody>
                    <a:bodyPr/>
                    <a:lstStyle/>
                    <a:p>
                      <a:r>
                        <a:rPr lang="en-GB" sz="2000" b="1" dirty="0">
                          <a:solidFill>
                            <a:schemeClr val="tx1"/>
                          </a:solidFill>
                          <a:latin typeface="Lato" charset="0"/>
                          <a:ea typeface="Lato" charset="0"/>
                          <a:cs typeface="Lato" charset="0"/>
                        </a:rPr>
                        <a:t>Empire</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600" dirty="0">
                        <a:solidFill>
                          <a:schemeClr val="tx1"/>
                        </a:solidFill>
                        <a:latin typeface="Lato" charset="0"/>
                        <a:ea typeface="Lato" charset="0"/>
                        <a:cs typeface="Lato" charset="0"/>
                      </a:endParaRPr>
                    </a:p>
                    <a:p>
                      <a:endParaRPr lang="en-GB" sz="1600" dirty="0">
                        <a:solidFill>
                          <a:schemeClr val="tx1"/>
                        </a:solidFill>
                        <a:latin typeface="Lato" charset="0"/>
                        <a:ea typeface="Lato" charset="0"/>
                        <a:cs typeface="Lato" charset="0"/>
                      </a:endParaRPr>
                    </a:p>
                    <a:p>
                      <a:endParaRPr lang="en-GB" sz="1600" dirty="0">
                        <a:solidFill>
                          <a:schemeClr val="tx1"/>
                        </a:solidFill>
                        <a:latin typeface="Lato" charset="0"/>
                        <a:ea typeface="Lato" charset="0"/>
                        <a:cs typeface="Lato" charset="0"/>
                      </a:endParaRPr>
                    </a:p>
                    <a:p>
                      <a:endParaRPr lang="en-GB" sz="1600" dirty="0">
                        <a:solidFill>
                          <a:schemeClr val="tx1"/>
                        </a:solidFill>
                        <a:latin typeface="Lato" charset="0"/>
                        <a:ea typeface="Lato" charset="0"/>
                        <a:cs typeface="Lato" charset="0"/>
                      </a:endParaRPr>
                    </a:p>
                    <a:p>
                      <a:endParaRPr lang="en-GB" sz="1600" dirty="0">
                        <a:solidFill>
                          <a:schemeClr val="tx1"/>
                        </a:solidFill>
                        <a:latin typeface="Lato" charset="0"/>
                        <a:ea typeface="Lato" charset="0"/>
                        <a:cs typeface="Lato" charset="0"/>
                      </a:endParaRPr>
                    </a:p>
                    <a:p>
                      <a:endParaRPr lang="en-GB" sz="1600" dirty="0">
                        <a:solidFill>
                          <a:schemeClr val="tx1"/>
                        </a:solidFill>
                        <a:latin typeface="Lato" charset="0"/>
                        <a:ea typeface="Lato" charset="0"/>
                        <a:cs typeface="Lato"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extLst>
                  <a:ext uri="{0D108BD9-81ED-4DB2-BD59-A6C34878D82A}">
                    <a16:rowId xmlns:a16="http://schemas.microsoft.com/office/drawing/2014/main" val="1702268317"/>
                  </a:ext>
                </a:extLst>
              </a:tr>
              <a:tr h="1617871">
                <a:tc>
                  <a:txBody>
                    <a:bodyPr/>
                    <a:lstStyle/>
                    <a:p>
                      <a:r>
                        <a:rPr lang="en-GB" sz="2000" b="1" dirty="0">
                          <a:solidFill>
                            <a:schemeClr val="tx1"/>
                          </a:solidFill>
                          <a:latin typeface="Lato" charset="0"/>
                          <a:ea typeface="Lato" charset="0"/>
                          <a:cs typeface="Lato" charset="0"/>
                        </a:rPr>
                        <a:t>Britain</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600" dirty="0">
                        <a:solidFill>
                          <a:schemeClr val="tx1"/>
                        </a:solidFill>
                        <a:latin typeface="Lato" charset="0"/>
                        <a:ea typeface="Lato" charset="0"/>
                        <a:cs typeface="Lato" charset="0"/>
                      </a:endParaRPr>
                    </a:p>
                    <a:p>
                      <a:endParaRPr lang="en-GB" sz="1600" dirty="0">
                        <a:solidFill>
                          <a:schemeClr val="tx1"/>
                        </a:solidFill>
                        <a:latin typeface="Lato" charset="0"/>
                        <a:ea typeface="Lato" charset="0"/>
                        <a:cs typeface="Lato" charset="0"/>
                      </a:endParaRPr>
                    </a:p>
                    <a:p>
                      <a:endParaRPr lang="en-GB" sz="1600" dirty="0">
                        <a:solidFill>
                          <a:schemeClr val="tx1"/>
                        </a:solidFill>
                        <a:latin typeface="Lato" charset="0"/>
                        <a:ea typeface="Lato" charset="0"/>
                        <a:cs typeface="Lato" charset="0"/>
                      </a:endParaRPr>
                    </a:p>
                    <a:p>
                      <a:endParaRPr lang="en-GB" sz="1600" dirty="0">
                        <a:solidFill>
                          <a:schemeClr val="tx1"/>
                        </a:solidFill>
                        <a:latin typeface="Lato" charset="0"/>
                        <a:ea typeface="Lato" charset="0"/>
                        <a:cs typeface="Lato" charset="0"/>
                      </a:endParaRPr>
                    </a:p>
                    <a:p>
                      <a:endParaRPr lang="en-GB" sz="1600" dirty="0">
                        <a:solidFill>
                          <a:schemeClr val="tx1"/>
                        </a:solidFill>
                        <a:latin typeface="Lato" charset="0"/>
                        <a:ea typeface="Lato" charset="0"/>
                        <a:cs typeface="Lato" charset="0"/>
                      </a:endParaRPr>
                    </a:p>
                    <a:p>
                      <a:endParaRPr lang="en-GB" sz="1600" dirty="0">
                        <a:solidFill>
                          <a:schemeClr val="tx1"/>
                        </a:solidFill>
                        <a:latin typeface="Lato" charset="0"/>
                        <a:ea typeface="Lato" charset="0"/>
                        <a:cs typeface="Lato"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22035191"/>
                  </a:ext>
                </a:extLst>
              </a:tr>
              <a:tr h="1871654">
                <a:tc>
                  <a:txBody>
                    <a:bodyPr/>
                    <a:lstStyle/>
                    <a:p>
                      <a:r>
                        <a:rPr lang="en-GB" sz="1650" b="1" dirty="0">
                          <a:solidFill>
                            <a:schemeClr val="tx1"/>
                          </a:solidFill>
                          <a:latin typeface="Lato" charset="0"/>
                          <a:ea typeface="Lato" charset="0"/>
                          <a:cs typeface="Lato" charset="0"/>
                        </a:rPr>
                        <a:t>Migration</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a:solidFill>
                            <a:schemeClr val="tx1"/>
                          </a:solidFill>
                          <a:latin typeface="Lato" charset="0"/>
                          <a:ea typeface="Lato" charset="0"/>
                          <a:cs typeface="Lato" charset="0"/>
                        </a:rPr>
                        <a:t>1500                            1550                            1600                            1650                            1700                           1750    </a:t>
                      </a:r>
                    </a:p>
                    <a:p>
                      <a:endParaRPr lang="en-GB" sz="1600" dirty="0">
                        <a:solidFill>
                          <a:schemeClr val="tx1"/>
                        </a:solidFill>
                        <a:latin typeface="Lato" charset="0"/>
                        <a:ea typeface="Lato" charset="0"/>
                        <a:cs typeface="Lato" charset="0"/>
                      </a:endParaRPr>
                    </a:p>
                    <a:p>
                      <a:endParaRPr lang="en-GB" sz="1600" dirty="0">
                        <a:solidFill>
                          <a:schemeClr val="tx1"/>
                        </a:solidFill>
                        <a:latin typeface="Lato" charset="0"/>
                        <a:ea typeface="Lato" charset="0"/>
                        <a:cs typeface="Lato" charset="0"/>
                      </a:endParaRPr>
                    </a:p>
                    <a:p>
                      <a:endParaRPr lang="en-GB" sz="1600" dirty="0">
                        <a:solidFill>
                          <a:schemeClr val="tx1"/>
                        </a:solidFill>
                        <a:latin typeface="Lato" charset="0"/>
                        <a:ea typeface="Lato" charset="0"/>
                        <a:cs typeface="Lato" charset="0"/>
                      </a:endParaRPr>
                    </a:p>
                    <a:p>
                      <a:endParaRPr lang="en-GB" sz="1600" dirty="0">
                        <a:solidFill>
                          <a:schemeClr val="tx1"/>
                        </a:solidFill>
                        <a:latin typeface="Lato" charset="0"/>
                        <a:ea typeface="Lato" charset="0"/>
                        <a:cs typeface="Lato" charset="0"/>
                      </a:endParaRPr>
                    </a:p>
                    <a:p>
                      <a:endParaRPr lang="en-GB" sz="1600" dirty="0">
                        <a:solidFill>
                          <a:schemeClr val="tx1"/>
                        </a:solidFill>
                        <a:latin typeface="Lato" charset="0"/>
                        <a:ea typeface="Lato" charset="0"/>
                        <a:cs typeface="Lato"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extLst>
                  <a:ext uri="{0D108BD9-81ED-4DB2-BD59-A6C34878D82A}">
                    <a16:rowId xmlns:a16="http://schemas.microsoft.com/office/drawing/2014/main" val="222878569"/>
                  </a:ext>
                </a:extLst>
              </a:tr>
              <a:tr h="1617871">
                <a:tc>
                  <a:txBody>
                    <a:bodyPr/>
                    <a:lstStyle/>
                    <a:p>
                      <a:r>
                        <a:rPr lang="en-GB" sz="2000" b="1" dirty="0">
                          <a:solidFill>
                            <a:schemeClr val="tx1"/>
                          </a:solidFill>
                          <a:latin typeface="Lato" charset="0"/>
                          <a:ea typeface="Lato" charset="0"/>
                          <a:cs typeface="Lato" charset="0"/>
                        </a:rPr>
                        <a:t>Europe</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GB" sz="1600" dirty="0">
                        <a:solidFill>
                          <a:schemeClr val="tx1"/>
                        </a:solidFill>
                        <a:latin typeface="Lato" charset="0"/>
                        <a:ea typeface="Lato" charset="0"/>
                        <a:cs typeface="Lato" charset="0"/>
                      </a:endParaRPr>
                    </a:p>
                    <a:p>
                      <a:endParaRPr lang="en-GB" sz="1600" dirty="0">
                        <a:solidFill>
                          <a:schemeClr val="tx1"/>
                        </a:solidFill>
                        <a:latin typeface="Lato" charset="0"/>
                        <a:ea typeface="Lato" charset="0"/>
                        <a:cs typeface="Lato" charset="0"/>
                      </a:endParaRPr>
                    </a:p>
                    <a:p>
                      <a:endParaRPr lang="en-GB" sz="1600" dirty="0">
                        <a:solidFill>
                          <a:schemeClr val="tx1"/>
                        </a:solidFill>
                        <a:latin typeface="Lato" charset="0"/>
                        <a:ea typeface="Lato" charset="0"/>
                        <a:cs typeface="Lato" charset="0"/>
                      </a:endParaRPr>
                    </a:p>
                    <a:p>
                      <a:endParaRPr lang="en-GB" sz="1600" dirty="0">
                        <a:solidFill>
                          <a:schemeClr val="tx1"/>
                        </a:solidFill>
                        <a:latin typeface="Lato" charset="0"/>
                        <a:ea typeface="Lato" charset="0"/>
                        <a:cs typeface="Lato" charset="0"/>
                      </a:endParaRPr>
                    </a:p>
                    <a:p>
                      <a:endParaRPr lang="en-GB" sz="1600" dirty="0">
                        <a:solidFill>
                          <a:schemeClr val="tx1"/>
                        </a:solidFill>
                        <a:latin typeface="Lato" charset="0"/>
                        <a:ea typeface="Lato" charset="0"/>
                        <a:cs typeface="Lato" charset="0"/>
                      </a:endParaRPr>
                    </a:p>
                    <a:p>
                      <a:endParaRPr lang="en-GB" sz="1600" dirty="0">
                        <a:solidFill>
                          <a:schemeClr val="tx1"/>
                        </a:solidFill>
                        <a:latin typeface="Lato" charset="0"/>
                        <a:ea typeface="Lato" charset="0"/>
                        <a:cs typeface="Lato"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4276351682"/>
                  </a:ext>
                </a:extLst>
              </a:tr>
            </a:tbl>
          </a:graphicData>
        </a:graphic>
      </p:graphicFrame>
      <p:sp>
        <p:nvSpPr>
          <p:cNvPr id="2" name="Title 1"/>
          <p:cNvSpPr>
            <a:spLocks noGrp="1"/>
          </p:cNvSpPr>
          <p:nvPr>
            <p:ph type="title" idx="4294967295"/>
          </p:nvPr>
        </p:nvSpPr>
        <p:spPr>
          <a:xfrm>
            <a:off x="1184207" y="-27286"/>
            <a:ext cx="9825892" cy="658447"/>
          </a:xfrm>
        </p:spPr>
        <p:txBody>
          <a:bodyPr>
            <a:noAutofit/>
          </a:bodyPr>
          <a:lstStyle/>
          <a:p>
            <a:pPr algn="ctr"/>
            <a:r>
              <a:rPr lang="en-GB" sz="2400" dirty="0">
                <a:ln w="0"/>
                <a:solidFill>
                  <a:schemeClr val="accent1"/>
                </a:solidFill>
                <a:effectLst>
                  <a:outerShdw blurRad="38100" dist="25400" dir="5400000" algn="ctr" rotWithShape="0">
                    <a:srgbClr val="6E747A">
                      <a:alpha val="43000"/>
                    </a:srgbClr>
                  </a:outerShdw>
                </a:effectLst>
                <a:latin typeface="Lato" charset="0"/>
                <a:ea typeface="Lato" charset="0"/>
                <a:cs typeface="Lato" charset="0"/>
              </a:rPr>
              <a:t>Timeline of major events 1500–1750</a:t>
            </a:r>
          </a:p>
        </p:txBody>
      </p:sp>
    </p:spTree>
    <p:extLst>
      <p:ext uri="{BB962C8B-B14F-4D97-AF65-F5344CB8AC3E}">
        <p14:creationId xmlns:p14="http://schemas.microsoft.com/office/powerpoint/2010/main" val="6150897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3"/>
          <p:cNvSpPr>
            <a:spLocks noGrp="1"/>
          </p:cNvSpPr>
          <p:nvPr>
            <p:ph type="ftr" sz="quarter" idx="11"/>
          </p:nvPr>
        </p:nvSpPr>
        <p:spPr/>
        <p:txBody>
          <a:bodyPr/>
          <a:lstStyle/>
          <a:p>
            <a:r>
              <a:rPr lang="en-GB" dirty="0" err="1" smtClean="0">
                <a:solidFill>
                  <a:srgbClr val="8B8B89"/>
                </a:solidFill>
                <a:latin typeface="Lato" charset="0"/>
                <a:ea typeface="Lato" charset="0"/>
                <a:cs typeface="Lato" charset="0"/>
              </a:rPr>
              <a:t>www.ourmigrationstory.org.uk</a:t>
            </a:r>
            <a:endParaRPr lang="en-GB" dirty="0" smtClean="0">
              <a:solidFill>
                <a:srgbClr val="8B8B89"/>
              </a:solidFill>
              <a:latin typeface="Lato" charset="0"/>
              <a:ea typeface="Lato" charset="0"/>
              <a:cs typeface="Lato" charset="0"/>
            </a:endParaRPr>
          </a:p>
        </p:txBody>
      </p:sp>
      <p:graphicFrame>
        <p:nvGraphicFramePr>
          <p:cNvPr id="13" name="Content Placeholder 3"/>
          <p:cNvGraphicFramePr>
            <a:graphicFrameLocks/>
          </p:cNvGraphicFramePr>
          <p:nvPr>
            <p:extLst>
              <p:ext uri="{D42A27DB-BD31-4B8C-83A1-F6EECF244321}">
                <p14:modId xmlns:p14="http://schemas.microsoft.com/office/powerpoint/2010/main" val="4103274328"/>
              </p:ext>
            </p:extLst>
          </p:nvPr>
        </p:nvGraphicFramePr>
        <p:xfrm>
          <a:off x="1" y="80210"/>
          <a:ext cx="12320336" cy="6777790"/>
        </p:xfrm>
        <a:graphic>
          <a:graphicData uri="http://schemas.openxmlformats.org/drawingml/2006/table">
            <a:tbl>
              <a:tblPr firstRow="1" bandRow="1">
                <a:tableStyleId>{F5AB1C69-6EDB-4FF4-983F-18BD219EF322}</a:tableStyleId>
              </a:tblPr>
              <a:tblGrid>
                <a:gridCol w="3080084">
                  <a:extLst>
                    <a:ext uri="{9D8B030D-6E8A-4147-A177-3AD203B41FA5}">
                      <a16:colId xmlns:a16="http://schemas.microsoft.com/office/drawing/2014/main" val="1372706862"/>
                    </a:ext>
                  </a:extLst>
                </a:gridCol>
                <a:gridCol w="3080084">
                  <a:extLst>
                    <a:ext uri="{9D8B030D-6E8A-4147-A177-3AD203B41FA5}">
                      <a16:colId xmlns:a16="http://schemas.microsoft.com/office/drawing/2014/main" val="2742894421"/>
                    </a:ext>
                  </a:extLst>
                </a:gridCol>
                <a:gridCol w="3080084">
                  <a:extLst>
                    <a:ext uri="{9D8B030D-6E8A-4147-A177-3AD203B41FA5}">
                      <a16:colId xmlns:a16="http://schemas.microsoft.com/office/drawing/2014/main" val="1534259983"/>
                    </a:ext>
                  </a:extLst>
                </a:gridCol>
                <a:gridCol w="3080084">
                  <a:extLst>
                    <a:ext uri="{9D8B030D-6E8A-4147-A177-3AD203B41FA5}">
                      <a16:colId xmlns:a16="http://schemas.microsoft.com/office/drawing/2014/main" val="2643553849"/>
                    </a:ext>
                  </a:extLst>
                </a:gridCol>
              </a:tblGrid>
              <a:tr h="431831">
                <a:tc>
                  <a:txBody>
                    <a:bodyPr/>
                    <a:lstStyle/>
                    <a:p>
                      <a:r>
                        <a:rPr lang="en-GB" dirty="0">
                          <a:solidFill>
                            <a:schemeClr val="bg1"/>
                          </a:solidFill>
                          <a:effectLst>
                            <a:outerShdw blurRad="50800" dist="38100" dir="2700000" algn="tl" rotWithShape="0">
                              <a:prstClr val="black">
                                <a:alpha val="40000"/>
                              </a:prstClr>
                            </a:outerShdw>
                          </a:effectLst>
                          <a:latin typeface="Lato" charset="0"/>
                          <a:ea typeface="Lato" charset="0"/>
                          <a:cs typeface="Lato" charset="0"/>
                        </a:rPr>
                        <a:t>Empire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D439"/>
                    </a:solidFill>
                  </a:tcPr>
                </a:tc>
                <a:tc>
                  <a:txBody>
                    <a:bodyPr/>
                    <a:lstStyle/>
                    <a:p>
                      <a:r>
                        <a:rPr lang="en-GB" dirty="0">
                          <a:solidFill>
                            <a:schemeClr val="bg1"/>
                          </a:solidFill>
                          <a:effectLst>
                            <a:outerShdw blurRad="50800" dist="38100" dir="2700000" algn="tl" rotWithShape="0">
                              <a:prstClr val="black">
                                <a:alpha val="40000"/>
                              </a:prstClr>
                            </a:outerShdw>
                          </a:effectLst>
                          <a:latin typeface="Lato" charset="0"/>
                          <a:ea typeface="Lato" charset="0"/>
                          <a:cs typeface="Lato" charset="0"/>
                        </a:rPr>
                        <a:t>Britain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1B950"/>
                    </a:solidFill>
                  </a:tcPr>
                </a:tc>
                <a:tc>
                  <a:txBody>
                    <a:bodyPr/>
                    <a:lstStyle/>
                    <a:p>
                      <a:r>
                        <a:rPr lang="en-GB" dirty="0">
                          <a:solidFill>
                            <a:schemeClr val="bg1"/>
                          </a:solidFill>
                          <a:effectLst>
                            <a:outerShdw blurRad="50800" dist="38100" dir="2700000" algn="tl" rotWithShape="0">
                              <a:prstClr val="black">
                                <a:alpha val="40000"/>
                              </a:prstClr>
                            </a:outerShdw>
                          </a:effectLst>
                          <a:latin typeface="Lato" charset="0"/>
                          <a:ea typeface="Lato" charset="0"/>
                          <a:cs typeface="Lato" charset="0"/>
                        </a:rPr>
                        <a:t>Migration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AA2CC"/>
                    </a:solidFill>
                  </a:tcPr>
                </a:tc>
                <a:tc>
                  <a:txBody>
                    <a:bodyPr/>
                    <a:lstStyle/>
                    <a:p>
                      <a:r>
                        <a:rPr lang="en-GB" dirty="0">
                          <a:solidFill>
                            <a:schemeClr val="bg1"/>
                          </a:solidFill>
                          <a:effectLst>
                            <a:outerShdw blurRad="50800" dist="38100" dir="2700000" algn="tl" rotWithShape="0">
                              <a:prstClr val="black">
                                <a:alpha val="40000"/>
                              </a:prstClr>
                            </a:outerShdw>
                          </a:effectLst>
                          <a:latin typeface="Lato" charset="0"/>
                          <a:ea typeface="Lato" charset="0"/>
                          <a:cs typeface="Lato" charset="0"/>
                        </a:rPr>
                        <a:t>Europe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6597"/>
                    </a:solidFill>
                  </a:tcPr>
                </a:tc>
                <a:extLst>
                  <a:ext uri="{0D108BD9-81ED-4DB2-BD59-A6C34878D82A}">
                    <a16:rowId xmlns:a16="http://schemas.microsoft.com/office/drawing/2014/main" val="3296595139"/>
                  </a:ext>
                </a:extLst>
              </a:tr>
              <a:tr h="585420">
                <a:tc>
                  <a:txBody>
                    <a:bodyPr/>
                    <a:lstStyle/>
                    <a:p>
                      <a:r>
                        <a:rPr lang="en-GB" sz="1050" dirty="0">
                          <a:solidFill>
                            <a:schemeClr val="tx1"/>
                          </a:solidFill>
                          <a:latin typeface="Lato" charset="0"/>
                          <a:ea typeface="Lato" charset="0"/>
                          <a:cs typeface="Lato" charset="0"/>
                        </a:rPr>
                        <a:t>1587 – first English colony in America </a:t>
                      </a:r>
                      <a:r>
                        <a:rPr lang="en-GB" sz="1050" dirty="0" smtClean="0">
                          <a:solidFill>
                            <a:schemeClr val="tx1"/>
                          </a:solidFill>
                          <a:latin typeface="Lato" charset="0"/>
                          <a:ea typeface="Lato" charset="0"/>
                          <a:cs typeface="Lato" charset="0"/>
                        </a:rPr>
                        <a:t>is briefly </a:t>
                      </a:r>
                      <a:r>
                        <a:rPr lang="en-GB" sz="1050" dirty="0">
                          <a:solidFill>
                            <a:schemeClr val="tx1"/>
                          </a:solidFill>
                          <a:latin typeface="Lato" charset="0"/>
                          <a:ea typeface="Lato" charset="0"/>
                          <a:cs typeface="Lato" charset="0"/>
                        </a:rPr>
                        <a:t>established at Roanoke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50" dirty="0">
                          <a:solidFill>
                            <a:schemeClr val="tx1"/>
                          </a:solidFill>
                          <a:latin typeface="Lato" charset="0"/>
                          <a:ea typeface="Lato" charset="0"/>
                          <a:cs typeface="Lato" charset="0"/>
                        </a:rPr>
                        <a:t>1534 – Henry VIII breaks with Rome, establishing himself as head of the Church of England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50" dirty="0">
                          <a:solidFill>
                            <a:schemeClr val="tx1"/>
                          </a:solidFill>
                          <a:latin typeface="Lato" charset="0"/>
                          <a:ea typeface="Lato" charset="0"/>
                          <a:cs typeface="Lato" charset="0"/>
                        </a:rPr>
                        <a:t>1517 – Evil May Day riots against immigrants in London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50" dirty="0">
                          <a:solidFill>
                            <a:schemeClr val="tx1"/>
                          </a:solidFill>
                          <a:latin typeface="Lato" charset="0"/>
                          <a:ea typeface="Lato" charset="0"/>
                          <a:cs typeface="Lato" charset="0"/>
                        </a:rPr>
                        <a:t>1517 – Beginning of the Reformation in Europe Martin Luther publishes his 95 theses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23266285"/>
                  </a:ext>
                </a:extLst>
              </a:tr>
              <a:tr h="749339">
                <a:tc>
                  <a:txBody>
                    <a:bodyPr/>
                    <a:lstStyle/>
                    <a:p>
                      <a:r>
                        <a:rPr lang="en-GB" sz="1050" dirty="0">
                          <a:solidFill>
                            <a:schemeClr val="tx1"/>
                          </a:solidFill>
                          <a:latin typeface="Lato" charset="0"/>
                          <a:ea typeface="Lato" charset="0"/>
                          <a:cs typeface="Lato" charset="0"/>
                        </a:rPr>
                        <a:t>1600 – British East India company </a:t>
                      </a:r>
                      <a:r>
                        <a:rPr lang="en-GB" sz="1050" dirty="0" smtClean="0">
                          <a:solidFill>
                            <a:schemeClr val="tx1"/>
                          </a:solidFill>
                          <a:latin typeface="Lato" charset="0"/>
                          <a:ea typeface="Lato" charset="0"/>
                          <a:cs typeface="Lato" charset="0"/>
                        </a:rPr>
                        <a:t>is granted </a:t>
                      </a:r>
                      <a:r>
                        <a:rPr lang="en-GB" sz="1050" dirty="0">
                          <a:solidFill>
                            <a:schemeClr val="tx1"/>
                          </a:solidFill>
                          <a:latin typeface="Lato" charset="0"/>
                          <a:ea typeface="Lato" charset="0"/>
                          <a:cs typeface="Lato" charset="0"/>
                        </a:rPr>
                        <a:t>a Royal Charter. </a:t>
                      </a:r>
                      <a:r>
                        <a:rPr lang="en-GB" sz="1050" dirty="0" smtClean="0">
                          <a:solidFill>
                            <a:schemeClr val="tx1"/>
                          </a:solidFill>
                          <a:latin typeface="Lato" charset="0"/>
                          <a:ea typeface="Lato" charset="0"/>
                          <a:cs typeface="Lato" charset="0"/>
                        </a:rPr>
                        <a:t>The</a:t>
                      </a:r>
                      <a:r>
                        <a:rPr lang="en-GB" sz="1050" baseline="0" dirty="0" smtClean="0">
                          <a:solidFill>
                            <a:schemeClr val="tx1"/>
                          </a:solidFill>
                          <a:latin typeface="Lato" charset="0"/>
                          <a:ea typeface="Lato" charset="0"/>
                          <a:cs typeface="Lato" charset="0"/>
                        </a:rPr>
                        <a:t> C</a:t>
                      </a:r>
                      <a:r>
                        <a:rPr lang="en-GB" sz="1050" dirty="0" smtClean="0">
                          <a:solidFill>
                            <a:schemeClr val="tx1"/>
                          </a:solidFill>
                          <a:latin typeface="Lato" charset="0"/>
                          <a:ea typeface="Lato" charset="0"/>
                          <a:cs typeface="Lato" charset="0"/>
                        </a:rPr>
                        <a:t>ompany </a:t>
                      </a:r>
                      <a:r>
                        <a:rPr lang="en-GB" sz="1050" dirty="0">
                          <a:solidFill>
                            <a:schemeClr val="tx1"/>
                          </a:solidFill>
                          <a:latin typeface="Lato" charset="0"/>
                          <a:ea typeface="Lato" charset="0"/>
                          <a:cs typeface="Lato" charset="0"/>
                        </a:rPr>
                        <a:t>begins to establish ‘factories’ (trading posts) in India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50" dirty="0">
                          <a:solidFill>
                            <a:schemeClr val="tx1"/>
                          </a:solidFill>
                          <a:latin typeface="Lato" charset="0"/>
                          <a:ea typeface="Lato" charset="0"/>
                          <a:cs typeface="Lato" charset="0"/>
                        </a:rPr>
                        <a:t>1547 – Henry VIII is succeeded by his son, Edward VI, and England is turned Protestant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solidFill>
                            <a:schemeClr val="tx1"/>
                          </a:solidFill>
                          <a:latin typeface="Lato" charset="0"/>
                          <a:ea typeface="Lato" charset="0"/>
                          <a:cs typeface="Lato" charset="0"/>
                        </a:rPr>
                        <a:t>1572 – Protestant Huguenots begin to arrive in large numbers in Britain from France as refugees after the St Bartholomew Day massacre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latin typeface="Lato" charset="0"/>
                          <a:ea typeface="Lato" charset="0"/>
                          <a:cs typeface="Lato" charset="0"/>
                        </a:rPr>
                        <a:t>1563 – Massacre of French Protestants (Huguenots) at </a:t>
                      </a:r>
                      <a:r>
                        <a:rPr lang="en-GB" sz="1050" dirty="0" err="1">
                          <a:latin typeface="Lato" charset="0"/>
                          <a:ea typeface="Lato" charset="0"/>
                          <a:cs typeface="Lato" charset="0"/>
                        </a:rPr>
                        <a:t>Wassy</a:t>
                      </a:r>
                      <a:r>
                        <a:rPr lang="en-GB" sz="1050" dirty="0">
                          <a:latin typeface="Lato" charset="0"/>
                          <a:ea typeface="Lato" charset="0"/>
                          <a:cs typeface="Lato" charset="0"/>
                        </a:rPr>
                        <a:t> begins the French Wars of Religion</a:t>
                      </a:r>
                    </a:p>
                    <a:p>
                      <a:endParaRPr lang="en-GB" sz="1050" dirty="0">
                        <a:solidFill>
                          <a:schemeClr val="tx1"/>
                        </a:solidFill>
                        <a:latin typeface="Lato" charset="0"/>
                        <a:ea typeface="Lato" charset="0"/>
                        <a:cs typeface="Lato"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26990468"/>
                  </a:ext>
                </a:extLst>
              </a:tr>
              <a:tr h="585420">
                <a:tc>
                  <a:txBody>
                    <a:bodyPr/>
                    <a:lstStyle/>
                    <a:p>
                      <a:r>
                        <a:rPr lang="en-GB" sz="1050" dirty="0">
                          <a:solidFill>
                            <a:schemeClr val="tx1"/>
                          </a:solidFill>
                          <a:latin typeface="Lato" charset="0"/>
                          <a:ea typeface="Lato" charset="0"/>
                          <a:cs typeface="Lato" charset="0"/>
                        </a:rPr>
                        <a:t>1606 – Virginia Company granted a Royal Charter establishing first permanent English colony in </a:t>
                      </a:r>
                      <a:r>
                        <a:rPr lang="en-GB" sz="1050" dirty="0" smtClean="0">
                          <a:solidFill>
                            <a:schemeClr val="tx1"/>
                          </a:solidFill>
                          <a:latin typeface="Lato" charset="0"/>
                          <a:ea typeface="Lato" charset="0"/>
                          <a:cs typeface="Lato" charset="0"/>
                        </a:rPr>
                        <a:t>the Americas</a:t>
                      </a:r>
                      <a:endParaRPr lang="en-GB" sz="1050" dirty="0">
                        <a:solidFill>
                          <a:schemeClr val="tx1"/>
                        </a:solidFill>
                        <a:latin typeface="Lato" charset="0"/>
                        <a:ea typeface="Lato" charset="0"/>
                        <a:cs typeface="Lato"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50" dirty="0">
                          <a:solidFill>
                            <a:schemeClr val="tx1"/>
                          </a:solidFill>
                          <a:latin typeface="Lato" charset="0"/>
                          <a:ea typeface="Lato" charset="0"/>
                          <a:cs typeface="Lato" charset="0"/>
                        </a:rPr>
                        <a:t>1553 – Edward VI is succeeded by his sister, Mary I, who restores Catholicism in England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50" dirty="0">
                          <a:latin typeface="Lato" charset="0"/>
                          <a:ea typeface="Lato" charset="0"/>
                          <a:cs typeface="Lato" charset="0"/>
                        </a:rPr>
                        <a:t>1610s – England begins a policy of sentencing some criminals to transportation to its colonies in America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latin typeface="Lato" charset="0"/>
                          <a:ea typeface="Lato" charset="0"/>
                          <a:cs typeface="Lato" charset="0"/>
                        </a:rPr>
                        <a:t>1598 – The Edict of Nantes grants religious freedom to France’s Protestants, ending the Wars of Religion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86778591"/>
                  </a:ext>
                </a:extLst>
              </a:tr>
              <a:tr h="585420">
                <a:tc>
                  <a:txBody>
                    <a:bodyPr/>
                    <a:lstStyle/>
                    <a:p>
                      <a:r>
                        <a:rPr lang="en-GB" sz="1050" dirty="0">
                          <a:solidFill>
                            <a:schemeClr val="tx1"/>
                          </a:solidFill>
                          <a:latin typeface="Lato" charset="0"/>
                          <a:ea typeface="Lato" charset="0"/>
                          <a:cs typeface="Lato" charset="0"/>
                        </a:rPr>
                        <a:t>1620 – The Pilgrim Fathers establish first English colony in ‘New England’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50" dirty="0">
                          <a:solidFill>
                            <a:schemeClr val="tx1"/>
                          </a:solidFill>
                          <a:latin typeface="Lato" charset="0"/>
                          <a:ea typeface="Lato" charset="0"/>
                          <a:cs typeface="Lato" charset="0"/>
                        </a:rPr>
                        <a:t>1558 – Mary is succeeded by her sister, Elizabeth I, who restores Protestantism in the ‘Elizabethan Settlement’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50" dirty="0">
                          <a:solidFill>
                            <a:schemeClr val="tx1"/>
                          </a:solidFill>
                          <a:latin typeface="Lato" charset="0"/>
                          <a:ea typeface="Lato" charset="0"/>
                          <a:cs typeface="Lato" charset="0"/>
                        </a:rPr>
                        <a:t>1656 – Lord Protector Oliver Cromwell permits Jews to re-enter England, more than 350 years after their expulsion by Edward 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50" dirty="0">
                          <a:solidFill>
                            <a:schemeClr val="tx1"/>
                          </a:solidFill>
                          <a:latin typeface="Lato" charset="0"/>
                          <a:ea typeface="Lato" charset="0"/>
                          <a:cs typeface="Lato" charset="0"/>
                        </a:rPr>
                        <a:t>1618 – outbreak of the Thirty Years’ War, between Catholics and Protestants in the Holy Roman Empire (modern-day Germany)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40532991"/>
                  </a:ext>
                </a:extLst>
              </a:tr>
              <a:tr h="749339">
                <a:tc>
                  <a:txBody>
                    <a:bodyPr/>
                    <a:lstStyle/>
                    <a:p>
                      <a:r>
                        <a:rPr lang="en-GB" sz="1050" dirty="0">
                          <a:solidFill>
                            <a:schemeClr val="tx1"/>
                          </a:solidFill>
                          <a:latin typeface="Lato" charset="0"/>
                          <a:ea typeface="Lato" charset="0"/>
                          <a:cs typeface="Lato" charset="0"/>
                        </a:rPr>
                        <a:t>1627 – Barbados Company granted a Royal Charter establishing a British colony in the Caribbean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50" dirty="0">
                          <a:solidFill>
                            <a:schemeClr val="tx1"/>
                          </a:solidFill>
                          <a:latin typeface="Lato" charset="0"/>
                          <a:ea typeface="Lato" charset="0"/>
                          <a:cs typeface="Lato" charset="0"/>
                        </a:rPr>
                        <a:t>1603 – Elizabeth dies childless and is succeeded by her cousin, James VI of Scotland, uniting the English and Scottish crowns.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50" dirty="0">
                          <a:solidFill>
                            <a:schemeClr val="tx1"/>
                          </a:solidFill>
                          <a:latin typeface="Lato" charset="0"/>
                          <a:ea typeface="Lato" charset="0"/>
                          <a:cs typeface="Lato" charset="0"/>
                        </a:rPr>
                        <a:t>1709 – 10-15,000 Protestant German refugees from the Palatinate arrive in London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50" dirty="0">
                          <a:solidFill>
                            <a:schemeClr val="tx1"/>
                          </a:solidFill>
                          <a:latin typeface="Lato" charset="0"/>
                          <a:ea typeface="Lato" charset="0"/>
                          <a:cs typeface="Lato" charset="0"/>
                        </a:rPr>
                        <a:t>1648 – Thirty Years War ends with the Peace of Westphalia, allowing religious freedom for Protestant princes in Germany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40013811"/>
                  </a:ext>
                </a:extLst>
              </a:tr>
              <a:tr h="585420">
                <a:tc>
                  <a:txBody>
                    <a:bodyPr/>
                    <a:lstStyle/>
                    <a:p>
                      <a:r>
                        <a:rPr lang="en-GB" sz="1050" dirty="0">
                          <a:solidFill>
                            <a:schemeClr val="tx1"/>
                          </a:solidFill>
                          <a:latin typeface="Lato" charset="0"/>
                          <a:ea typeface="Lato" charset="0"/>
                          <a:cs typeface="Lato" charset="0"/>
                        </a:rPr>
                        <a:t>1672 – Royal African Company granted a Royal Charter, beginning Britain’s involvement in the transatlantic slave trade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50" dirty="0">
                          <a:solidFill>
                            <a:schemeClr val="tx1"/>
                          </a:solidFill>
                          <a:latin typeface="Lato" charset="0"/>
                          <a:ea typeface="Lato" charset="0"/>
                          <a:cs typeface="Lato" charset="0"/>
                        </a:rPr>
                        <a:t>1642-49 – The English Civil War, which ends with the execution of King Charles 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latin typeface="Lato" charset="0"/>
                        <a:ea typeface="Lato" charset="0"/>
                        <a:cs typeface="Lato"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100" dirty="0">
                        <a:solidFill>
                          <a:schemeClr val="tx1"/>
                        </a:solidFill>
                        <a:latin typeface="Lato" charset="0"/>
                        <a:ea typeface="Lato" charset="0"/>
                        <a:cs typeface="Lato"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01924758"/>
                  </a:ext>
                </a:extLst>
              </a:tr>
              <a:tr h="749339">
                <a:tc>
                  <a:txBody>
                    <a:bodyPr/>
                    <a:lstStyle/>
                    <a:p>
                      <a:r>
                        <a:rPr lang="en-GB" sz="1050" dirty="0">
                          <a:solidFill>
                            <a:schemeClr val="tx1"/>
                          </a:solidFill>
                          <a:latin typeface="Lato" charset="0"/>
                          <a:ea typeface="Lato" charset="0"/>
                          <a:cs typeface="Lato" charset="0"/>
                        </a:rPr>
                        <a:t>1690 – The East India Company establishes a factory at Calcutta.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50" dirty="0">
                          <a:solidFill>
                            <a:schemeClr val="tx1"/>
                          </a:solidFill>
                          <a:latin typeface="Lato" charset="0"/>
                          <a:ea typeface="Lato" charset="0"/>
                          <a:cs typeface="Lato" charset="0"/>
                        </a:rPr>
                        <a:t>1649-60 – The Commonwealth. England is without a king, with Oliver Cromwell dominating for most of this time as Lord Protector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100" dirty="0">
                        <a:solidFill>
                          <a:schemeClr val="tx1"/>
                        </a:solidFill>
                        <a:latin typeface="Lato" charset="0"/>
                        <a:ea typeface="Lato" charset="0"/>
                        <a:cs typeface="Lato"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100" dirty="0">
                        <a:solidFill>
                          <a:schemeClr val="tx1"/>
                        </a:solidFill>
                        <a:latin typeface="Lato" charset="0"/>
                        <a:ea typeface="Lato" charset="0"/>
                        <a:cs typeface="Lato"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72352125"/>
                  </a:ext>
                </a:extLst>
              </a:tr>
              <a:tr h="421503">
                <a:tc>
                  <a:txBody>
                    <a:bodyPr/>
                    <a:lstStyle/>
                    <a:p>
                      <a:endParaRPr lang="en-GB" sz="1100" dirty="0">
                        <a:solidFill>
                          <a:schemeClr val="tx1"/>
                        </a:solidFill>
                        <a:latin typeface="Lato" charset="0"/>
                        <a:ea typeface="Lato" charset="0"/>
                        <a:cs typeface="Lato"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lang="en-GB" sz="1050" dirty="0">
                          <a:solidFill>
                            <a:schemeClr val="tx1"/>
                          </a:solidFill>
                          <a:latin typeface="Lato" charset="0"/>
                          <a:ea typeface="Lato" charset="0"/>
                          <a:cs typeface="Lato" charset="0"/>
                        </a:rPr>
                        <a:t>1660 – The monarchy is restored under Charles II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100" dirty="0">
                        <a:solidFill>
                          <a:schemeClr val="tx1"/>
                        </a:solidFill>
                        <a:latin typeface="Lato" charset="0"/>
                        <a:ea typeface="Lato" charset="0"/>
                        <a:cs typeface="Lato"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100" dirty="0">
                        <a:solidFill>
                          <a:schemeClr val="tx1"/>
                        </a:solidFill>
                        <a:latin typeface="Lato" charset="0"/>
                        <a:ea typeface="Lato" charset="0"/>
                        <a:cs typeface="Lato"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80455000"/>
                  </a:ext>
                </a:extLst>
              </a:tr>
              <a:tr h="749339">
                <a:tc>
                  <a:txBody>
                    <a:bodyPr/>
                    <a:lstStyle/>
                    <a:p>
                      <a:endParaRPr lang="en-GB" sz="1100" dirty="0">
                        <a:solidFill>
                          <a:schemeClr val="tx1"/>
                        </a:solidFill>
                        <a:latin typeface="Lato" charset="0"/>
                        <a:ea typeface="Lato" charset="0"/>
                        <a:cs typeface="Lato"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lang="en-GB" sz="1050" dirty="0">
                          <a:solidFill>
                            <a:schemeClr val="tx1"/>
                          </a:solidFill>
                          <a:latin typeface="Lato" charset="0"/>
                          <a:ea typeface="Lato" charset="0"/>
                          <a:cs typeface="Lato" charset="0"/>
                        </a:rPr>
                        <a:t>1688-9 – James II is deposed in the Glorious Revolution by his daughter Mary II and her Dutch husband, William III (William of Orange)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100" dirty="0">
                        <a:solidFill>
                          <a:schemeClr val="tx1"/>
                        </a:solidFill>
                        <a:latin typeface="Lato" charset="0"/>
                        <a:ea typeface="Lato" charset="0"/>
                        <a:cs typeface="Lato"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100" dirty="0">
                        <a:solidFill>
                          <a:schemeClr val="tx1"/>
                        </a:solidFill>
                        <a:latin typeface="Lato" charset="0"/>
                        <a:ea typeface="Lato" charset="0"/>
                        <a:cs typeface="Lato"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0672092"/>
                  </a:ext>
                </a:extLst>
              </a:tr>
              <a:tr h="585420">
                <a:tc>
                  <a:txBody>
                    <a:bodyPr/>
                    <a:lstStyle/>
                    <a:p>
                      <a:endParaRPr lang="en-GB" sz="1100" dirty="0">
                        <a:solidFill>
                          <a:schemeClr val="tx1"/>
                        </a:solidFill>
                        <a:latin typeface="Lato" charset="0"/>
                        <a:ea typeface="Lato" charset="0"/>
                        <a:cs typeface="Lato"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lang="en-GB" sz="1050" dirty="0">
                          <a:solidFill>
                            <a:schemeClr val="tx1"/>
                          </a:solidFill>
                          <a:latin typeface="Lato" charset="0"/>
                          <a:ea typeface="Lato" charset="0"/>
                          <a:cs typeface="Lato" charset="0"/>
                        </a:rPr>
                        <a:t>1707  -The Act of Union unites England and Scotland creating the Kingdom of </a:t>
                      </a:r>
                      <a:r>
                        <a:rPr lang="en-GB" sz="1050" dirty="0" smtClean="0">
                          <a:solidFill>
                            <a:schemeClr val="tx1"/>
                          </a:solidFill>
                          <a:latin typeface="Lato" charset="0"/>
                          <a:ea typeface="Lato" charset="0"/>
                          <a:cs typeface="Lato" charset="0"/>
                        </a:rPr>
                        <a:t>Great </a:t>
                      </a:r>
                      <a:r>
                        <a:rPr lang="en-GB" sz="1050" dirty="0">
                          <a:solidFill>
                            <a:schemeClr val="tx1"/>
                          </a:solidFill>
                          <a:latin typeface="Lato" charset="0"/>
                          <a:ea typeface="Lato" charset="0"/>
                          <a:cs typeface="Lato" charset="0"/>
                        </a:rPr>
                        <a:t>Britain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100" dirty="0">
                        <a:solidFill>
                          <a:schemeClr val="tx1"/>
                        </a:solidFill>
                        <a:latin typeface="Lato" charset="0"/>
                        <a:ea typeface="Lato" charset="0"/>
                        <a:cs typeface="Lato"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100" dirty="0">
                        <a:solidFill>
                          <a:schemeClr val="tx1"/>
                        </a:solidFill>
                        <a:latin typeface="Lato" charset="0"/>
                        <a:ea typeface="Lato" charset="0"/>
                        <a:cs typeface="Lato"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76896063"/>
                  </a:ext>
                </a:extLst>
              </a:tr>
            </a:tbl>
          </a:graphicData>
        </a:graphic>
      </p:graphicFrame>
    </p:spTree>
    <p:extLst>
      <p:ext uri="{BB962C8B-B14F-4D97-AF65-F5344CB8AC3E}">
        <p14:creationId xmlns:p14="http://schemas.microsoft.com/office/powerpoint/2010/main" val="5296581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626221" y="6430330"/>
            <a:ext cx="2956259" cy="338554"/>
          </a:xfrm>
          <a:prstGeom prst="rect">
            <a:avLst/>
          </a:prstGeom>
          <a:noFill/>
        </p:spPr>
        <p:txBody>
          <a:bodyPr wrap="none" rtlCol="0">
            <a:spAutoFit/>
          </a:bodyPr>
          <a:lstStyle/>
          <a:p>
            <a:r>
              <a:rPr lang="en-GB" sz="1600" smtClean="0">
                <a:solidFill>
                  <a:srgbClr val="8B8B89"/>
                </a:solidFill>
                <a:latin typeface="Lato" charset="0"/>
                <a:ea typeface="Lato" charset="0"/>
                <a:cs typeface="Lato" charset="0"/>
              </a:rPr>
              <a:t>www.ourmigrationstory.org.uk</a:t>
            </a:r>
            <a:endParaRPr lang="en-GB" sz="1600" dirty="0">
              <a:solidFill>
                <a:srgbClr val="8B8B89"/>
              </a:solidFill>
              <a:latin typeface="Lato" charset="0"/>
              <a:ea typeface="Lato" charset="0"/>
              <a:cs typeface="Lato" charset="0"/>
            </a:endParaRPr>
          </a:p>
        </p:txBody>
      </p:sp>
      <p:sp>
        <p:nvSpPr>
          <p:cNvPr id="10" name="Title 1"/>
          <p:cNvSpPr txBox="1">
            <a:spLocks/>
          </p:cNvSpPr>
          <p:nvPr/>
        </p:nvSpPr>
        <p:spPr>
          <a:xfrm>
            <a:off x="14417" y="84620"/>
            <a:ext cx="12163728" cy="650162"/>
          </a:xfrm>
          <a:prstGeom prst="rect">
            <a:avLst/>
          </a:prstGeom>
        </p:spPr>
        <p:txBody>
          <a:bodyPr vert="horz" lIns="112542" tIns="56271" rIns="112542" bIns="56271"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2800" b="1" dirty="0">
                <a:solidFill>
                  <a:srgbClr val="525153"/>
                </a:solidFill>
                <a:latin typeface="Lato" charset="0"/>
                <a:ea typeface="Lato" charset="0"/>
                <a:cs typeface="Lato" charset="0"/>
              </a:rPr>
              <a:t>Migration in </a:t>
            </a:r>
            <a:r>
              <a:rPr lang="en-GB" sz="2800" b="1" dirty="0" smtClean="0">
                <a:solidFill>
                  <a:srgbClr val="525153"/>
                </a:solidFill>
                <a:latin typeface="Lato" charset="0"/>
                <a:ea typeface="Lato" charset="0"/>
                <a:cs typeface="Lato" charset="0"/>
              </a:rPr>
              <a:t>Britain </a:t>
            </a:r>
            <a:r>
              <a:rPr lang="en-GB" sz="2800" b="1" dirty="0" smtClean="0">
                <a:solidFill>
                  <a:srgbClr val="FBD439"/>
                </a:solidFill>
                <a:latin typeface="Lato" charset="0"/>
                <a:ea typeface="Lato" charset="0"/>
                <a:cs typeface="Lato" charset="0"/>
              </a:rPr>
              <a:t>1500-1750</a:t>
            </a:r>
            <a:endParaRPr lang="en-GB" sz="2800" b="1" dirty="0">
              <a:solidFill>
                <a:srgbClr val="FBD439"/>
              </a:solidFill>
              <a:latin typeface="Lato" charset="0"/>
              <a:ea typeface="Lato" charset="0"/>
              <a:cs typeface="Lato"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val="1755757378"/>
              </p:ext>
            </p:extLst>
          </p:nvPr>
        </p:nvGraphicFramePr>
        <p:xfrm>
          <a:off x="525781" y="1027365"/>
          <a:ext cx="11170228" cy="5076255"/>
        </p:xfrm>
        <a:graphic>
          <a:graphicData uri="http://schemas.openxmlformats.org/drawingml/2006/table">
            <a:tbl>
              <a:tblPr firstRow="1" bandRow="1">
                <a:tableStyleId>{5C22544A-7EE6-4342-B048-85BDC9FD1C3A}</a:tableStyleId>
              </a:tblPr>
              <a:tblGrid>
                <a:gridCol w="2085840">
                  <a:extLst>
                    <a:ext uri="{9D8B030D-6E8A-4147-A177-3AD203B41FA5}">
                      <a16:colId xmlns:a16="http://schemas.microsoft.com/office/drawing/2014/main" val="310278697"/>
                    </a:ext>
                  </a:extLst>
                </a:gridCol>
                <a:gridCol w="2250207">
                  <a:extLst>
                    <a:ext uri="{9D8B030D-6E8A-4147-A177-3AD203B41FA5}">
                      <a16:colId xmlns:a16="http://schemas.microsoft.com/office/drawing/2014/main" val="503975909"/>
                    </a:ext>
                  </a:extLst>
                </a:gridCol>
                <a:gridCol w="1416259">
                  <a:extLst>
                    <a:ext uri="{9D8B030D-6E8A-4147-A177-3AD203B41FA5}">
                      <a16:colId xmlns:a16="http://schemas.microsoft.com/office/drawing/2014/main" val="2584135280"/>
                    </a:ext>
                  </a:extLst>
                </a:gridCol>
                <a:gridCol w="153545">
                  <a:extLst>
                    <a:ext uri="{9D8B030D-6E8A-4147-A177-3AD203B41FA5}">
                      <a16:colId xmlns:a16="http://schemas.microsoft.com/office/drawing/2014/main" val="3552992491"/>
                    </a:ext>
                  </a:extLst>
                </a:gridCol>
                <a:gridCol w="1488295">
                  <a:extLst>
                    <a:ext uri="{9D8B030D-6E8A-4147-A177-3AD203B41FA5}">
                      <a16:colId xmlns:a16="http://schemas.microsoft.com/office/drawing/2014/main" val="2324575341"/>
                    </a:ext>
                  </a:extLst>
                </a:gridCol>
                <a:gridCol w="3776082">
                  <a:extLst>
                    <a:ext uri="{9D8B030D-6E8A-4147-A177-3AD203B41FA5}">
                      <a16:colId xmlns:a16="http://schemas.microsoft.com/office/drawing/2014/main" val="621264580"/>
                    </a:ext>
                  </a:extLst>
                </a:gridCol>
              </a:tblGrid>
              <a:tr h="364951">
                <a:tc rowSpan="2">
                  <a:txBody>
                    <a:bodyPr/>
                    <a:lstStyle/>
                    <a:p>
                      <a:pPr algn="ctr"/>
                      <a:r>
                        <a:rPr lang="en-GB" sz="1600" dirty="0">
                          <a:solidFill>
                            <a:schemeClr val="tx1"/>
                          </a:solidFill>
                          <a:effectLst>
                            <a:outerShdw blurRad="50800" dist="38100" dir="2700000" algn="tl" rotWithShape="0">
                              <a:prstClr val="black">
                                <a:alpha val="40000"/>
                              </a:prstClr>
                            </a:outerShdw>
                          </a:effectLst>
                          <a:latin typeface="Lato" charset="0"/>
                          <a:ea typeface="Lato" charset="0"/>
                          <a:cs typeface="Lato" charset="0"/>
                        </a:rPr>
                        <a:t>Group migrating</a:t>
                      </a:r>
                    </a:p>
                  </a:txBody>
                  <a:tcPr marL="112542" marR="112542" marT="56271" marB="562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GB" sz="1600" dirty="0">
                          <a:solidFill>
                            <a:schemeClr val="tx1"/>
                          </a:solidFill>
                          <a:effectLst>
                            <a:outerShdw blurRad="50800" dist="38100" dir="2700000" algn="tl" rotWithShape="0">
                              <a:prstClr val="black">
                                <a:alpha val="40000"/>
                              </a:prstClr>
                            </a:outerShdw>
                          </a:effectLst>
                          <a:latin typeface="Lato" charset="0"/>
                          <a:ea typeface="Lato" charset="0"/>
                          <a:cs typeface="Lato" charset="0"/>
                        </a:rPr>
                        <a:t>Type of migration (Immigration, internal migration, emigration)</a:t>
                      </a:r>
                    </a:p>
                  </a:txBody>
                  <a:tcPr marL="112542" marR="112542" marT="56271" marB="562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r>
                        <a:rPr lang="en-GB" sz="1600" dirty="0">
                          <a:solidFill>
                            <a:schemeClr val="tx1"/>
                          </a:solidFill>
                          <a:effectLst>
                            <a:outerShdw blurRad="50800" dist="38100" dir="2700000" algn="tl" rotWithShape="0">
                              <a:prstClr val="black">
                                <a:alpha val="40000"/>
                              </a:prstClr>
                            </a:outerShdw>
                          </a:effectLst>
                          <a:latin typeface="Lato" charset="0"/>
                          <a:ea typeface="Lato" charset="0"/>
                          <a:cs typeface="Lato" charset="0"/>
                        </a:rPr>
                        <a:t>Movement</a:t>
                      </a:r>
                    </a:p>
                  </a:txBody>
                  <a:tcPr marL="112542" marR="112542" marT="56271" marB="562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rowSpan="2">
                  <a:txBody>
                    <a:bodyPr/>
                    <a:lstStyle/>
                    <a:p>
                      <a:pPr algn="ctr"/>
                      <a:r>
                        <a:rPr lang="en-GB" sz="1600" dirty="0">
                          <a:solidFill>
                            <a:schemeClr val="tx1"/>
                          </a:solidFill>
                          <a:effectLst>
                            <a:outerShdw blurRad="50800" dist="38100" dir="2700000" algn="tl" rotWithShape="0">
                              <a:prstClr val="black">
                                <a:alpha val="40000"/>
                              </a:prstClr>
                            </a:outerShdw>
                          </a:effectLst>
                          <a:latin typeface="Lato" charset="0"/>
                          <a:ea typeface="Lato" charset="0"/>
                          <a:cs typeface="Lato" charset="0"/>
                        </a:rPr>
                        <a:t>Reason(s) for/causes of migration</a:t>
                      </a:r>
                    </a:p>
                  </a:txBody>
                  <a:tcPr marL="112542" marR="112542" marT="56271" marB="562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86174161"/>
                  </a:ext>
                </a:extLst>
              </a:tr>
              <a:tr h="1162641">
                <a:tc vMerge="1">
                  <a:txBody>
                    <a:bodyPr/>
                    <a:lstStyle/>
                    <a:p>
                      <a:endParaRPr lang="en-GB"/>
                    </a:p>
                  </a:txBody>
                  <a:tcPr/>
                </a:tc>
                <a:tc vMerge="1">
                  <a:txBody>
                    <a:bodyPr/>
                    <a:lstStyle/>
                    <a:p>
                      <a:endParaRPr lang="en-GB"/>
                    </a:p>
                  </a:txBody>
                  <a:tcPr/>
                </a:tc>
                <a:tc gridSpan="2">
                  <a:txBody>
                    <a:bodyPr/>
                    <a:lstStyle/>
                    <a:p>
                      <a:pPr algn="ctr"/>
                      <a:r>
                        <a:rPr lang="en-GB" sz="1600" b="1" dirty="0">
                          <a:solidFill>
                            <a:schemeClr val="tx1"/>
                          </a:solidFill>
                          <a:latin typeface="Lato" charset="0"/>
                          <a:ea typeface="Lato" charset="0"/>
                          <a:cs typeface="Lato" charset="0"/>
                        </a:rPr>
                        <a:t>From</a:t>
                      </a:r>
                    </a:p>
                  </a:txBody>
                  <a:tcPr marL="112542" marR="112542" marT="56271" marB="562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600" b="1" dirty="0">
                          <a:solidFill>
                            <a:schemeClr val="tx1"/>
                          </a:solidFill>
                          <a:latin typeface="Lato" charset="0"/>
                          <a:ea typeface="Lato" charset="0"/>
                          <a:cs typeface="Lato" charset="0"/>
                        </a:rPr>
                        <a:t>To</a:t>
                      </a:r>
                    </a:p>
                  </a:txBody>
                  <a:tcPr marL="112542" marR="112542" marT="56271" marB="562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extLst>
                  <a:ext uri="{0D108BD9-81ED-4DB2-BD59-A6C34878D82A}">
                    <a16:rowId xmlns:a16="http://schemas.microsoft.com/office/drawing/2014/main" val="1483385681"/>
                  </a:ext>
                </a:extLst>
              </a:tr>
              <a:tr h="3548663">
                <a:tc>
                  <a:txBody>
                    <a:bodyPr/>
                    <a:lstStyle/>
                    <a:p>
                      <a:endParaRPr lang="en-GB" sz="2200" dirty="0">
                        <a:solidFill>
                          <a:schemeClr val="tx1"/>
                        </a:solidFill>
                      </a:endParaRPr>
                    </a:p>
                    <a:p>
                      <a:endParaRPr lang="en-GB" sz="2200" dirty="0">
                        <a:solidFill>
                          <a:schemeClr val="tx1"/>
                        </a:solidFill>
                      </a:endParaRPr>
                    </a:p>
                    <a:p>
                      <a:endParaRPr lang="en-GB" sz="2200" dirty="0">
                        <a:solidFill>
                          <a:schemeClr val="tx1"/>
                        </a:solidFill>
                      </a:endParaRPr>
                    </a:p>
                    <a:p>
                      <a:endParaRPr lang="en-GB" sz="2200" dirty="0">
                        <a:solidFill>
                          <a:schemeClr val="tx1"/>
                        </a:solidFill>
                      </a:endParaRPr>
                    </a:p>
                    <a:p>
                      <a:endParaRPr lang="en-GB" sz="2200" dirty="0">
                        <a:solidFill>
                          <a:schemeClr val="tx1"/>
                        </a:solidFill>
                      </a:endParaRPr>
                    </a:p>
                    <a:p>
                      <a:endParaRPr lang="en-GB" sz="2200" dirty="0">
                        <a:solidFill>
                          <a:schemeClr val="tx1"/>
                        </a:solidFill>
                      </a:endParaRPr>
                    </a:p>
                    <a:p>
                      <a:endParaRPr lang="en-GB" sz="2200" dirty="0">
                        <a:solidFill>
                          <a:schemeClr val="tx1"/>
                        </a:solidFill>
                      </a:endParaRPr>
                    </a:p>
                    <a:p>
                      <a:endParaRPr lang="en-GB" sz="2200" dirty="0">
                        <a:solidFill>
                          <a:schemeClr val="tx1"/>
                        </a:solidFill>
                      </a:endParaRPr>
                    </a:p>
                    <a:p>
                      <a:endParaRPr lang="en-GB" sz="2200" dirty="0">
                        <a:solidFill>
                          <a:schemeClr val="tx1"/>
                        </a:solidFill>
                      </a:endParaRPr>
                    </a:p>
                    <a:p>
                      <a:endParaRPr lang="en-GB" sz="2200" dirty="0">
                        <a:solidFill>
                          <a:schemeClr val="tx1"/>
                        </a:solidFill>
                      </a:endParaRPr>
                    </a:p>
                  </a:txBody>
                  <a:tcPr marL="112542" marR="112542" marT="56271" marB="562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2200" dirty="0">
                        <a:solidFill>
                          <a:schemeClr val="tx1"/>
                        </a:solidFill>
                      </a:endParaRPr>
                    </a:p>
                  </a:txBody>
                  <a:tcPr marL="112542" marR="112542" marT="56271" marB="562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endParaRPr lang="en-GB" sz="2200" dirty="0">
                        <a:solidFill>
                          <a:schemeClr val="tx1"/>
                        </a:solidFill>
                      </a:endParaRPr>
                    </a:p>
                  </a:txBody>
                  <a:tcPr marL="112542" marR="112542" marT="56271" marB="562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endParaRPr lang="en-GB" sz="2200" dirty="0">
                        <a:solidFill>
                          <a:schemeClr val="tx1"/>
                        </a:solidFill>
                      </a:endParaRPr>
                    </a:p>
                  </a:txBody>
                  <a:tcPr marL="112542" marR="112542" marT="56271" marB="562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2200" dirty="0">
                        <a:solidFill>
                          <a:schemeClr val="tx1"/>
                        </a:solidFill>
                      </a:endParaRPr>
                    </a:p>
                  </a:txBody>
                  <a:tcPr marL="112542" marR="112542" marT="56271" marB="562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8719195"/>
                  </a:ext>
                </a:extLst>
              </a:tr>
            </a:tbl>
          </a:graphicData>
        </a:graphic>
      </p:graphicFrame>
    </p:spTree>
    <p:extLst>
      <p:ext uri="{BB962C8B-B14F-4D97-AF65-F5344CB8AC3E}">
        <p14:creationId xmlns:p14="http://schemas.microsoft.com/office/powerpoint/2010/main" val="9423381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4417" y="84620"/>
            <a:ext cx="12163728" cy="650162"/>
          </a:xfrm>
          <a:prstGeom prst="rect">
            <a:avLst/>
          </a:prstGeom>
        </p:spPr>
        <p:txBody>
          <a:bodyPr vert="horz" lIns="112542" tIns="56271" rIns="112542" bIns="56271"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2800" b="1" dirty="0" smtClean="0">
                <a:solidFill>
                  <a:srgbClr val="525153"/>
                </a:solidFill>
                <a:latin typeface="Lato" charset="0"/>
                <a:ea typeface="Lato" charset="0"/>
                <a:cs typeface="Lato" charset="0"/>
              </a:rPr>
              <a:t>Labels for Tombs video</a:t>
            </a:r>
            <a:endParaRPr lang="en-GB" sz="2800" b="1" dirty="0">
              <a:solidFill>
                <a:srgbClr val="FBD439"/>
              </a:solidFill>
              <a:latin typeface="Lato" charset="0"/>
              <a:ea typeface="Lato" charset="0"/>
              <a:cs typeface="Lato" charset="0"/>
            </a:endParaRPr>
          </a:p>
        </p:txBody>
      </p:sp>
      <p:graphicFrame>
        <p:nvGraphicFramePr>
          <p:cNvPr id="5" name="Content Placeholder 3"/>
          <p:cNvGraphicFramePr>
            <a:graphicFrameLocks/>
          </p:cNvGraphicFramePr>
          <p:nvPr>
            <p:extLst>
              <p:ext uri="{D42A27DB-BD31-4B8C-83A1-F6EECF244321}">
                <p14:modId xmlns:p14="http://schemas.microsoft.com/office/powerpoint/2010/main" val="1290367357"/>
              </p:ext>
            </p:extLst>
          </p:nvPr>
        </p:nvGraphicFramePr>
        <p:xfrm>
          <a:off x="203111" y="972506"/>
          <a:ext cx="11814196" cy="5457825"/>
        </p:xfrm>
        <a:graphic>
          <a:graphicData uri="http://schemas.openxmlformats.org/drawingml/2006/table">
            <a:tbl>
              <a:tblPr firstRow="1" bandRow="1">
                <a:tableStyleId>{5C22544A-7EE6-4342-B048-85BDC9FD1C3A}</a:tableStyleId>
              </a:tblPr>
              <a:tblGrid>
                <a:gridCol w="2214716">
                  <a:extLst>
                    <a:ext uri="{9D8B030D-6E8A-4147-A177-3AD203B41FA5}">
                      <a16:colId xmlns:a16="http://schemas.microsoft.com/office/drawing/2014/main" val="310278697"/>
                    </a:ext>
                  </a:extLst>
                </a:gridCol>
                <a:gridCol w="2389239">
                  <a:extLst>
                    <a:ext uri="{9D8B030D-6E8A-4147-A177-3AD203B41FA5}">
                      <a16:colId xmlns:a16="http://schemas.microsoft.com/office/drawing/2014/main" val="503975909"/>
                    </a:ext>
                  </a:extLst>
                </a:gridCol>
                <a:gridCol w="1620602">
                  <a:extLst>
                    <a:ext uri="{9D8B030D-6E8A-4147-A177-3AD203B41FA5}">
                      <a16:colId xmlns:a16="http://schemas.microsoft.com/office/drawing/2014/main" val="2584135280"/>
                    </a:ext>
                  </a:extLst>
                </a:gridCol>
                <a:gridCol w="1460091">
                  <a:extLst>
                    <a:ext uri="{9D8B030D-6E8A-4147-A177-3AD203B41FA5}">
                      <a16:colId xmlns:a16="http://schemas.microsoft.com/office/drawing/2014/main" val="2324575341"/>
                    </a:ext>
                  </a:extLst>
                </a:gridCol>
                <a:gridCol w="4129548">
                  <a:extLst>
                    <a:ext uri="{9D8B030D-6E8A-4147-A177-3AD203B41FA5}">
                      <a16:colId xmlns:a16="http://schemas.microsoft.com/office/drawing/2014/main" val="621264580"/>
                    </a:ext>
                  </a:extLst>
                </a:gridCol>
              </a:tblGrid>
              <a:tr h="493177">
                <a:tc rowSpan="2">
                  <a:txBody>
                    <a:bodyPr/>
                    <a:lstStyle/>
                    <a:p>
                      <a:pPr algn="ctr"/>
                      <a:r>
                        <a:rPr lang="en-GB" sz="1600" dirty="0">
                          <a:solidFill>
                            <a:schemeClr val="tx1"/>
                          </a:solidFill>
                          <a:effectLst/>
                          <a:latin typeface="Lato" charset="0"/>
                          <a:ea typeface="Lato" charset="0"/>
                          <a:cs typeface="Lato" charset="0"/>
                        </a:rPr>
                        <a:t>Group migrating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rowSpan="2">
                  <a:txBody>
                    <a:bodyPr/>
                    <a:lstStyle/>
                    <a:p>
                      <a:pPr algn="ctr"/>
                      <a:r>
                        <a:rPr lang="en-GB" sz="1600" dirty="0">
                          <a:solidFill>
                            <a:schemeClr val="tx1"/>
                          </a:solidFill>
                          <a:effectLst/>
                          <a:latin typeface="Lato" charset="0"/>
                          <a:ea typeface="Lato" charset="0"/>
                          <a:cs typeface="Lato" charset="0"/>
                        </a:rPr>
                        <a:t>Type of migration (Immigration, internal migration, emigration)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gridSpan="2">
                  <a:txBody>
                    <a:bodyPr/>
                    <a:lstStyle/>
                    <a:p>
                      <a:pPr algn="ctr"/>
                      <a:r>
                        <a:rPr lang="en-GB" sz="1600" dirty="0">
                          <a:solidFill>
                            <a:schemeClr val="tx1"/>
                          </a:solidFill>
                          <a:effectLst/>
                          <a:latin typeface="Lato" charset="0"/>
                          <a:ea typeface="Lato" charset="0"/>
                          <a:cs typeface="Lato" charset="0"/>
                        </a:rPr>
                        <a:t>Movement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GB"/>
                    </a:p>
                  </a:txBody>
                  <a:tcPr/>
                </a:tc>
                <a:tc rowSpan="2">
                  <a:txBody>
                    <a:bodyPr/>
                    <a:lstStyle/>
                    <a:p>
                      <a:pPr algn="ctr"/>
                      <a:r>
                        <a:rPr lang="en-GB" sz="1600" dirty="0">
                          <a:solidFill>
                            <a:schemeClr val="tx1"/>
                          </a:solidFill>
                          <a:effectLst/>
                          <a:latin typeface="Lato" charset="0"/>
                          <a:ea typeface="Lato" charset="0"/>
                          <a:cs typeface="Lato" charset="0"/>
                        </a:rPr>
                        <a:t>Reason(s) for/causes of migration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3086174161"/>
                  </a:ext>
                </a:extLst>
              </a:tr>
              <a:tr h="493177">
                <a:tc vMerge="1">
                  <a:txBody>
                    <a:bodyPr/>
                    <a:lstStyle/>
                    <a:p>
                      <a:endParaRPr lang="en-GB"/>
                    </a:p>
                  </a:txBody>
                  <a:tcPr/>
                </a:tc>
                <a:tc vMerge="1">
                  <a:txBody>
                    <a:bodyPr/>
                    <a:lstStyle/>
                    <a:p>
                      <a:endParaRPr lang="en-GB"/>
                    </a:p>
                  </a:txBody>
                  <a:tcPr/>
                </a:tc>
                <a:tc>
                  <a:txBody>
                    <a:bodyPr/>
                    <a:lstStyle/>
                    <a:p>
                      <a:pPr algn="ctr"/>
                      <a:r>
                        <a:rPr lang="en-GB" sz="1600" b="1" dirty="0">
                          <a:solidFill>
                            <a:schemeClr val="tx1">
                              <a:lumMod val="65000"/>
                              <a:lumOff val="35000"/>
                            </a:schemeClr>
                          </a:solidFill>
                          <a:effectLst/>
                          <a:latin typeface="Lato" charset="0"/>
                          <a:ea typeface="Lato" charset="0"/>
                          <a:cs typeface="Lato" charset="0"/>
                        </a:rPr>
                        <a:t>From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GB" sz="1600" b="1" dirty="0">
                          <a:solidFill>
                            <a:schemeClr val="tx1">
                              <a:lumMod val="65000"/>
                              <a:lumOff val="35000"/>
                            </a:schemeClr>
                          </a:solidFill>
                          <a:effectLst/>
                          <a:latin typeface="Lato" charset="0"/>
                          <a:ea typeface="Lato" charset="0"/>
                          <a:cs typeface="Lato" charset="0"/>
                        </a:rPr>
                        <a:t>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vMerge="1">
                  <a:txBody>
                    <a:bodyPr/>
                    <a:lstStyle/>
                    <a:p>
                      <a:endParaRPr lang="en-GB"/>
                    </a:p>
                  </a:txBody>
                  <a:tcPr/>
                </a:tc>
                <a:extLst>
                  <a:ext uri="{0D108BD9-81ED-4DB2-BD59-A6C34878D82A}">
                    <a16:rowId xmlns:a16="http://schemas.microsoft.com/office/drawing/2014/main" val="1483385681"/>
                  </a:ext>
                </a:extLst>
              </a:tr>
              <a:tr h="4931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latin typeface="Lato" charset="0"/>
                          <a:ea typeface="Lato" charset="0"/>
                          <a:cs typeface="Lato" charset="0"/>
                        </a:rPr>
                        <a:t>Criminals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a:solidFill>
                            <a:schemeClr val="tx1"/>
                          </a:solidFill>
                          <a:latin typeface="Lato" charset="0"/>
                          <a:ea typeface="Lato" charset="0"/>
                          <a:cs typeface="Lato" charset="0"/>
                        </a:rPr>
                        <a:t>Emigration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a:solidFill>
                            <a:schemeClr val="tx1"/>
                          </a:solidFill>
                          <a:latin typeface="Lato" charset="0"/>
                          <a:ea typeface="Lato" charset="0"/>
                          <a:cs typeface="Lato" charset="0"/>
                        </a:rPr>
                        <a:t>England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a:solidFill>
                            <a:schemeClr val="tx1"/>
                          </a:solidFill>
                          <a:latin typeface="Lato" charset="0"/>
                          <a:ea typeface="Lato" charset="0"/>
                          <a:cs typeface="Lato" charset="0"/>
                        </a:rPr>
                        <a:t>England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latin typeface="Lato" charset="0"/>
                          <a:ea typeface="Lato" charset="0"/>
                          <a:cs typeface="Lato" charset="0"/>
                        </a:rPr>
                        <a:t>To escape religious persecution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8719195"/>
                  </a:ext>
                </a:extLst>
              </a:tr>
              <a:tr h="1282260">
                <a:tc>
                  <a:txBody>
                    <a:bodyPr/>
                    <a:lstStyle/>
                    <a:p>
                      <a:r>
                        <a:rPr lang="en-GB" sz="1800" dirty="0">
                          <a:solidFill>
                            <a:schemeClr val="tx1"/>
                          </a:solidFill>
                          <a:latin typeface="Lato" charset="0"/>
                          <a:ea typeface="Lato" charset="0"/>
                          <a:cs typeface="Lato" charset="0"/>
                        </a:rPr>
                        <a:t>English traders and Puritans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a:solidFill>
                            <a:schemeClr val="tx1"/>
                          </a:solidFill>
                          <a:latin typeface="Lato" charset="0"/>
                          <a:ea typeface="Lato" charset="0"/>
                          <a:cs typeface="Lato" charset="0"/>
                        </a:rPr>
                        <a:t>Immigration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a:solidFill>
                            <a:schemeClr val="tx1"/>
                          </a:solidFill>
                          <a:latin typeface="Lato" charset="0"/>
                          <a:ea typeface="Lato" charset="0"/>
                          <a:cs typeface="Lato" charset="0"/>
                        </a:rPr>
                        <a:t>England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a:solidFill>
                            <a:schemeClr val="tx1"/>
                          </a:solidFill>
                          <a:latin typeface="Lato" charset="0"/>
                          <a:ea typeface="Lato" charset="0"/>
                          <a:cs typeface="Lato" charset="0"/>
                        </a:rPr>
                        <a:t>London and the South East of England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latin typeface="Lato" charset="0"/>
                          <a:ea typeface="Lato" charset="0"/>
                          <a:cs typeface="Lato" charset="0"/>
                        </a:rPr>
                        <a:t>Looking for a better life – for religious freedom or to make money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4928715"/>
                  </a:ext>
                </a:extLst>
              </a:tr>
              <a:tr h="12822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latin typeface="Lato" charset="0"/>
                          <a:ea typeface="Lato" charset="0"/>
                          <a:cs typeface="Lato" charset="0"/>
                        </a:rPr>
                        <a:t>Huguenots</a:t>
                      </a:r>
                    </a:p>
                    <a:p>
                      <a:endParaRPr lang="en-GB" sz="1800" dirty="0">
                        <a:solidFill>
                          <a:schemeClr val="tx1"/>
                        </a:solidFill>
                        <a:latin typeface="Lato" charset="0"/>
                        <a:ea typeface="Lato" charset="0"/>
                        <a:cs typeface="Lato"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a:solidFill>
                            <a:schemeClr val="tx1"/>
                          </a:solidFill>
                          <a:latin typeface="Lato" charset="0"/>
                          <a:ea typeface="Lato" charset="0"/>
                          <a:cs typeface="Lato" charset="0"/>
                        </a:rPr>
                        <a:t>Emigration (forced)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a:solidFill>
                            <a:schemeClr val="tx1"/>
                          </a:solidFill>
                          <a:latin typeface="Lato" charset="0"/>
                          <a:ea typeface="Lato" charset="0"/>
                          <a:cs typeface="Lato" charset="0"/>
                        </a:rPr>
                        <a:t>Scotland (and Ireland)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a:solidFill>
                            <a:schemeClr val="tx1"/>
                          </a:solidFill>
                          <a:latin typeface="Lato" charset="0"/>
                          <a:ea typeface="Lato" charset="0"/>
                          <a:cs typeface="Lato" charset="0"/>
                        </a:rPr>
                        <a:t>British colonies in the Americas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a:solidFill>
                            <a:schemeClr val="tx1"/>
                          </a:solidFill>
                          <a:latin typeface="Lato" charset="0"/>
                          <a:ea typeface="Lato" charset="0"/>
                          <a:cs typeface="Lato" charset="0"/>
                        </a:rPr>
                        <a:t>To work or to help govern the new United Kingdom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55053968"/>
                  </a:ext>
                </a:extLst>
              </a:tr>
              <a:tr h="1413774">
                <a:tc>
                  <a:txBody>
                    <a:bodyPr/>
                    <a:lstStyle/>
                    <a:p>
                      <a:r>
                        <a:rPr lang="en-GB" sz="1800" dirty="0">
                          <a:solidFill>
                            <a:schemeClr val="tx1"/>
                          </a:solidFill>
                          <a:latin typeface="Lato" charset="0"/>
                          <a:ea typeface="Lato" charset="0"/>
                          <a:cs typeface="Lato" charset="0"/>
                        </a:rPr>
                        <a:t>Scottish and Irish people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a:solidFill>
                            <a:schemeClr val="tx1"/>
                          </a:solidFill>
                          <a:latin typeface="Lato" charset="0"/>
                          <a:ea typeface="Lato" charset="0"/>
                          <a:cs typeface="Lato" charset="0"/>
                        </a:rPr>
                        <a:t>Migration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a:solidFill>
                            <a:schemeClr val="tx1"/>
                          </a:solidFill>
                          <a:latin typeface="Lato" charset="0"/>
                          <a:ea typeface="Lato" charset="0"/>
                          <a:cs typeface="Lato" charset="0"/>
                        </a:rPr>
                        <a:t>France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a:solidFill>
                            <a:schemeClr val="tx1"/>
                          </a:solidFill>
                          <a:latin typeface="Lato" charset="0"/>
                          <a:ea typeface="Lato" charset="0"/>
                          <a:cs typeface="Lato" charset="0"/>
                        </a:rPr>
                        <a:t>British colonies in the Americas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a:solidFill>
                            <a:schemeClr val="tx1"/>
                          </a:solidFill>
                          <a:latin typeface="Lato" charset="0"/>
                          <a:ea typeface="Lato" charset="0"/>
                          <a:cs typeface="Lato" charset="0"/>
                        </a:rPr>
                        <a:t>They were sentenced to transportation for crimes committed, as an alternative to being hanged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20264549"/>
                  </a:ext>
                </a:extLst>
              </a:tr>
            </a:tbl>
          </a:graphicData>
        </a:graphic>
      </p:graphicFrame>
      <p:sp>
        <p:nvSpPr>
          <p:cNvPr id="6" name="TextBox 5"/>
          <p:cNvSpPr txBox="1"/>
          <p:nvPr/>
        </p:nvSpPr>
        <p:spPr>
          <a:xfrm>
            <a:off x="8985685" y="32084"/>
            <a:ext cx="3222357" cy="357470"/>
          </a:xfrm>
          <a:prstGeom prst="rect">
            <a:avLst/>
          </a:prstGeom>
          <a:noFill/>
        </p:spPr>
        <p:txBody>
          <a:bodyPr wrap="none" rtlCol="0">
            <a:spAutoFit/>
          </a:bodyPr>
          <a:lstStyle/>
          <a:p>
            <a:r>
              <a:rPr lang="en-GB" sz="1723" dirty="0">
                <a:solidFill>
                  <a:srgbClr val="8B8B89"/>
                </a:solidFill>
                <a:latin typeface="Lato" charset="0"/>
                <a:ea typeface="Lato" charset="0"/>
                <a:cs typeface="Lato" charset="0"/>
              </a:rPr>
              <a:t>Migration in Britain 1500-1750</a:t>
            </a:r>
          </a:p>
        </p:txBody>
      </p:sp>
      <p:sp>
        <p:nvSpPr>
          <p:cNvPr id="7" name="TextBox 6"/>
          <p:cNvSpPr txBox="1"/>
          <p:nvPr/>
        </p:nvSpPr>
        <p:spPr>
          <a:xfrm>
            <a:off x="4626221" y="6430330"/>
            <a:ext cx="2956259" cy="338554"/>
          </a:xfrm>
          <a:prstGeom prst="rect">
            <a:avLst/>
          </a:prstGeom>
          <a:noFill/>
        </p:spPr>
        <p:txBody>
          <a:bodyPr wrap="none" rtlCol="0">
            <a:spAutoFit/>
          </a:bodyPr>
          <a:lstStyle/>
          <a:p>
            <a:r>
              <a:rPr lang="en-GB" sz="1600" smtClean="0">
                <a:solidFill>
                  <a:srgbClr val="8B8B89"/>
                </a:solidFill>
                <a:latin typeface="Lato" charset="0"/>
                <a:ea typeface="Lato" charset="0"/>
                <a:cs typeface="Lato" charset="0"/>
              </a:rPr>
              <a:t>www.ourmigrationstory.org.uk</a:t>
            </a:r>
            <a:endParaRPr lang="en-GB" sz="1600" dirty="0">
              <a:solidFill>
                <a:srgbClr val="8B8B89"/>
              </a:solidFill>
              <a:latin typeface="Lato" charset="0"/>
              <a:ea typeface="Lato" charset="0"/>
              <a:cs typeface="Lato" charset="0"/>
            </a:endParaRPr>
          </a:p>
        </p:txBody>
      </p:sp>
    </p:spTree>
    <p:extLst>
      <p:ext uri="{BB962C8B-B14F-4D97-AF65-F5344CB8AC3E}">
        <p14:creationId xmlns:p14="http://schemas.microsoft.com/office/powerpoint/2010/main" val="4808611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2517" y="1181444"/>
            <a:ext cx="10515600" cy="760399"/>
          </a:xfrm>
        </p:spPr>
        <p:txBody>
          <a:bodyPr>
            <a:noAutofit/>
          </a:bodyPr>
          <a:lstStyle/>
          <a:p>
            <a:r>
              <a:rPr lang="en-GB" sz="2600" b="1" dirty="0">
                <a:solidFill>
                  <a:srgbClr val="8B8B89"/>
                </a:solidFill>
                <a:latin typeface="Lato" charset="0"/>
                <a:ea typeface="Lato" charset="0"/>
                <a:cs typeface="Lato" charset="0"/>
              </a:rPr>
              <a:t>Extension Questions based on Tombs video</a:t>
            </a:r>
          </a:p>
        </p:txBody>
      </p:sp>
      <p:sp>
        <p:nvSpPr>
          <p:cNvPr id="3" name="Text Placeholder 2"/>
          <p:cNvSpPr>
            <a:spLocks noGrp="1"/>
          </p:cNvSpPr>
          <p:nvPr>
            <p:ph type="body" idx="1"/>
          </p:nvPr>
        </p:nvSpPr>
        <p:spPr>
          <a:xfrm>
            <a:off x="1383362" y="2143729"/>
            <a:ext cx="10515600" cy="4561866"/>
          </a:xfrm>
        </p:spPr>
        <p:txBody>
          <a:bodyPr>
            <a:normAutofit/>
          </a:bodyPr>
          <a:lstStyle/>
          <a:p>
            <a:pPr marL="514350" indent="-514350">
              <a:buAutoNum type="arabicPeriod"/>
            </a:pPr>
            <a:r>
              <a:rPr lang="en-GB" sz="2400" dirty="0">
                <a:latin typeface="Lato" charset="0"/>
                <a:ea typeface="Lato" charset="0"/>
                <a:cs typeface="Lato" charset="0"/>
              </a:rPr>
              <a:t>Which industries does Tombs say drove contact and migration between Britain and the Low Countries before 1500?</a:t>
            </a:r>
          </a:p>
          <a:p>
            <a:pPr marL="514350" indent="-514350">
              <a:buAutoNum type="arabicPeriod"/>
            </a:pPr>
            <a:r>
              <a:rPr lang="en-GB" sz="2400" dirty="0">
                <a:latin typeface="Lato" charset="0"/>
                <a:ea typeface="Lato" charset="0"/>
                <a:cs typeface="Lato" charset="0"/>
              </a:rPr>
              <a:t>What type of migration would we say this represents?</a:t>
            </a:r>
          </a:p>
          <a:p>
            <a:pPr marL="514350" indent="-514350">
              <a:buAutoNum type="arabicPeriod"/>
            </a:pPr>
            <a:r>
              <a:rPr lang="en-GB" sz="2400" dirty="0">
                <a:latin typeface="Lato" charset="0"/>
                <a:ea typeface="Lato" charset="0"/>
                <a:cs typeface="Lato" charset="0"/>
              </a:rPr>
              <a:t>How does Tombs argue the nature of immigration was changed by the </a:t>
            </a:r>
            <a:r>
              <a:rPr lang="en-GB" sz="2400" dirty="0" smtClean="0">
                <a:latin typeface="Lato" charset="0"/>
                <a:ea typeface="Lato" charset="0"/>
                <a:cs typeface="Lato" charset="0"/>
              </a:rPr>
              <a:t>Reformation?</a:t>
            </a:r>
          </a:p>
          <a:p>
            <a:pPr marL="1077072" lvl="1" indent="-514350">
              <a:buFont typeface="+mj-lt"/>
              <a:buAutoNum type="alphaLcParenR"/>
            </a:pPr>
            <a:r>
              <a:rPr lang="en-GB" sz="2400" dirty="0">
                <a:solidFill>
                  <a:schemeClr val="tx1"/>
                </a:solidFill>
                <a:latin typeface="Lato" charset="0"/>
                <a:ea typeface="Lato" charset="0"/>
                <a:cs typeface="Lato" charset="0"/>
              </a:rPr>
              <a:t>Which group of migrants best represents this change? </a:t>
            </a:r>
          </a:p>
          <a:p>
            <a:pPr marL="1077072" lvl="1" indent="-514350">
              <a:buFont typeface="+mj-lt"/>
              <a:buAutoNum type="alphaLcParenR"/>
            </a:pPr>
            <a:r>
              <a:rPr lang="en-GB" sz="2400" dirty="0" smtClean="0">
                <a:solidFill>
                  <a:schemeClr val="tx1"/>
                </a:solidFill>
                <a:latin typeface="Lato" charset="0"/>
                <a:ea typeface="Lato" charset="0"/>
                <a:cs typeface="Lato" charset="0"/>
              </a:rPr>
              <a:t>What </a:t>
            </a:r>
            <a:r>
              <a:rPr lang="en-GB" sz="2400" dirty="0">
                <a:solidFill>
                  <a:schemeClr val="tx1"/>
                </a:solidFill>
                <a:latin typeface="Lato" charset="0"/>
                <a:ea typeface="Lato" charset="0"/>
                <a:cs typeface="Lato" charset="0"/>
              </a:rPr>
              <a:t>alternative word does Tombs use to describe </a:t>
            </a:r>
            <a:r>
              <a:rPr lang="en-GB" sz="2400" dirty="0" smtClean="0">
                <a:solidFill>
                  <a:schemeClr val="tx1"/>
                </a:solidFill>
                <a:latin typeface="Lato" charset="0"/>
                <a:ea typeface="Lato" charset="0"/>
                <a:cs typeface="Lato" charset="0"/>
              </a:rPr>
              <a:t>them?</a:t>
            </a:r>
          </a:p>
          <a:p>
            <a:pPr marL="1077072" lvl="1" indent="-514350">
              <a:buFont typeface="+mj-lt"/>
              <a:buAutoNum type="alphaLcParenR"/>
            </a:pPr>
            <a:r>
              <a:rPr lang="en-GB" sz="2400" dirty="0" smtClean="0">
                <a:solidFill>
                  <a:schemeClr val="tx1"/>
                </a:solidFill>
                <a:latin typeface="Lato" charset="0"/>
                <a:ea typeface="Lato" charset="0"/>
                <a:cs typeface="Lato" charset="0"/>
              </a:rPr>
              <a:t>Why </a:t>
            </a:r>
            <a:r>
              <a:rPr lang="en-GB" sz="2400" dirty="0">
                <a:solidFill>
                  <a:schemeClr val="tx1"/>
                </a:solidFill>
                <a:latin typeface="Lato" charset="0"/>
                <a:ea typeface="Lato" charset="0"/>
                <a:cs typeface="Lato" charset="0"/>
              </a:rPr>
              <a:t>do you think he uses this word?</a:t>
            </a:r>
          </a:p>
          <a:p>
            <a:pPr marL="514350" indent="-514350">
              <a:buFont typeface="+mj-lt"/>
              <a:buAutoNum type="arabicPeriod"/>
            </a:pPr>
            <a:r>
              <a:rPr lang="en-GB" sz="2400" dirty="0">
                <a:latin typeface="Lato" charset="0"/>
                <a:ea typeface="Lato" charset="0"/>
                <a:cs typeface="Lato" charset="0"/>
              </a:rPr>
              <a:t>What other change does Tombs identify towards the end of the clip, this time in the pattern of emigration from Britain?</a:t>
            </a:r>
          </a:p>
          <a:p>
            <a:pPr marL="633062" indent="-633062">
              <a:spcBef>
                <a:spcPts val="985"/>
              </a:spcBef>
              <a:spcAft>
                <a:spcPts val="246"/>
              </a:spcAft>
              <a:buAutoNum type="arabicPeriod"/>
            </a:pPr>
            <a:endParaRPr lang="en-GB" dirty="0">
              <a:latin typeface="Lato" charset="0"/>
              <a:ea typeface="Lato" charset="0"/>
              <a:cs typeface="Lato" charset="0"/>
            </a:endParaRPr>
          </a:p>
        </p:txBody>
      </p:sp>
      <p:sp>
        <p:nvSpPr>
          <p:cNvPr id="9" name="TextBox 8"/>
          <p:cNvSpPr txBox="1"/>
          <p:nvPr/>
        </p:nvSpPr>
        <p:spPr>
          <a:xfrm>
            <a:off x="8985685" y="32084"/>
            <a:ext cx="3222357" cy="357470"/>
          </a:xfrm>
          <a:prstGeom prst="rect">
            <a:avLst/>
          </a:prstGeom>
          <a:noFill/>
        </p:spPr>
        <p:txBody>
          <a:bodyPr wrap="none" rtlCol="0">
            <a:spAutoFit/>
          </a:bodyPr>
          <a:lstStyle/>
          <a:p>
            <a:r>
              <a:rPr lang="en-GB" sz="1723" dirty="0">
                <a:solidFill>
                  <a:srgbClr val="8B8B89"/>
                </a:solidFill>
                <a:latin typeface="Lato" charset="0"/>
                <a:ea typeface="Lato" charset="0"/>
                <a:cs typeface="Lato" charset="0"/>
              </a:rPr>
              <a:t>Migration in Britain 1500-1750</a:t>
            </a:r>
          </a:p>
        </p:txBody>
      </p:sp>
      <p:sp>
        <p:nvSpPr>
          <p:cNvPr id="10" name="TextBox 9"/>
          <p:cNvSpPr txBox="1"/>
          <p:nvPr/>
        </p:nvSpPr>
        <p:spPr>
          <a:xfrm>
            <a:off x="4626221" y="6430330"/>
            <a:ext cx="2956259" cy="338554"/>
          </a:xfrm>
          <a:prstGeom prst="rect">
            <a:avLst/>
          </a:prstGeom>
          <a:noFill/>
        </p:spPr>
        <p:txBody>
          <a:bodyPr wrap="none" rtlCol="0">
            <a:spAutoFit/>
          </a:bodyPr>
          <a:lstStyle/>
          <a:p>
            <a:r>
              <a:rPr lang="en-GB" sz="1600" smtClean="0">
                <a:solidFill>
                  <a:srgbClr val="8B8B89"/>
                </a:solidFill>
                <a:latin typeface="Lato" charset="0"/>
                <a:ea typeface="Lato" charset="0"/>
                <a:cs typeface="Lato" charset="0"/>
              </a:rPr>
              <a:t>www.ourmigrationstory.org.uk</a:t>
            </a:r>
            <a:endParaRPr lang="en-GB" sz="1600" dirty="0">
              <a:solidFill>
                <a:srgbClr val="8B8B89"/>
              </a:solidFill>
              <a:latin typeface="Lato" charset="0"/>
              <a:ea typeface="Lato" charset="0"/>
              <a:cs typeface="Lato" charset="0"/>
            </a:endParaRPr>
          </a:p>
        </p:txBody>
      </p:sp>
    </p:spTree>
    <p:extLst>
      <p:ext uri="{BB962C8B-B14F-4D97-AF65-F5344CB8AC3E}">
        <p14:creationId xmlns:p14="http://schemas.microsoft.com/office/powerpoint/2010/main" val="5575012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1276" y="1101234"/>
            <a:ext cx="10515600" cy="760399"/>
          </a:xfrm>
        </p:spPr>
        <p:txBody>
          <a:bodyPr>
            <a:noAutofit/>
          </a:bodyPr>
          <a:lstStyle/>
          <a:p>
            <a:r>
              <a:rPr lang="en-GB" sz="2800" b="1" dirty="0" smtClean="0">
                <a:solidFill>
                  <a:srgbClr val="8B8B89"/>
                </a:solidFill>
                <a:latin typeface="Lato" charset="0"/>
                <a:ea typeface="Lato" charset="0"/>
                <a:cs typeface="Lato" charset="0"/>
              </a:rPr>
              <a:t>Comparison activity – pre- &amp; post-1500 immigration</a:t>
            </a:r>
            <a:endParaRPr lang="en-GB" sz="2800" b="1" dirty="0">
              <a:solidFill>
                <a:srgbClr val="8B8B89"/>
              </a:solidFill>
              <a:latin typeface="Lato" charset="0"/>
              <a:ea typeface="Lato" charset="0"/>
              <a:cs typeface="Lato" charset="0"/>
            </a:endParaRPr>
          </a:p>
        </p:txBody>
      </p:sp>
      <p:sp>
        <p:nvSpPr>
          <p:cNvPr id="3" name="Text Placeholder 2"/>
          <p:cNvSpPr>
            <a:spLocks noGrp="1"/>
          </p:cNvSpPr>
          <p:nvPr>
            <p:ph type="body" idx="1"/>
          </p:nvPr>
        </p:nvSpPr>
        <p:spPr>
          <a:xfrm>
            <a:off x="1351276" y="2207018"/>
            <a:ext cx="10515600" cy="4561866"/>
          </a:xfrm>
        </p:spPr>
        <p:txBody>
          <a:bodyPr>
            <a:normAutofit/>
          </a:bodyPr>
          <a:lstStyle/>
          <a:p>
            <a:r>
              <a:rPr lang="en-GB" sz="2400" dirty="0">
                <a:latin typeface="Lato" charset="0"/>
                <a:ea typeface="Lato" charset="0"/>
                <a:cs typeface="Lato" charset="0"/>
              </a:rPr>
              <a:t>Based on what you know so far, how far was there </a:t>
            </a:r>
            <a:r>
              <a:rPr lang="en-GB" sz="2400" b="1" dirty="0">
                <a:latin typeface="Lato" charset="0"/>
                <a:ea typeface="Lato" charset="0"/>
                <a:cs typeface="Lato" charset="0"/>
              </a:rPr>
              <a:t>continuity</a:t>
            </a:r>
            <a:r>
              <a:rPr lang="en-GB" sz="2400" dirty="0">
                <a:latin typeface="Lato" charset="0"/>
                <a:ea typeface="Lato" charset="0"/>
                <a:cs typeface="Lato" charset="0"/>
              </a:rPr>
              <a:t> in the pattern of migration to Britain between the medieval and early modern periods?</a:t>
            </a:r>
          </a:p>
          <a:p>
            <a:endParaRPr lang="en-GB" sz="1000" dirty="0">
              <a:latin typeface="Lato" charset="0"/>
              <a:ea typeface="Lato" charset="0"/>
              <a:cs typeface="Lato" charset="0"/>
            </a:endParaRPr>
          </a:p>
          <a:p>
            <a:r>
              <a:rPr lang="en-GB" sz="2400" dirty="0">
                <a:latin typeface="Lato" charset="0"/>
                <a:ea typeface="Lato" charset="0"/>
                <a:cs typeface="Lato" charset="0"/>
              </a:rPr>
              <a:t>Elements to consider:</a:t>
            </a:r>
          </a:p>
          <a:p>
            <a:pPr>
              <a:buFontTx/>
              <a:buChar char="-"/>
            </a:pPr>
            <a:r>
              <a:rPr lang="en-GB" sz="2400" dirty="0" smtClean="0">
                <a:latin typeface="Lato" charset="0"/>
                <a:ea typeface="Lato" charset="0"/>
                <a:cs typeface="Lato" charset="0"/>
              </a:rPr>
              <a:t> Where </a:t>
            </a:r>
            <a:r>
              <a:rPr lang="en-GB" sz="2400" dirty="0">
                <a:latin typeface="Lato" charset="0"/>
                <a:ea typeface="Lato" charset="0"/>
                <a:cs typeface="Lato" charset="0"/>
              </a:rPr>
              <a:t>migrants came from</a:t>
            </a:r>
          </a:p>
          <a:p>
            <a:pPr>
              <a:buFontTx/>
              <a:buChar char="-"/>
            </a:pPr>
            <a:r>
              <a:rPr lang="en-GB" sz="2400" dirty="0" smtClean="0">
                <a:latin typeface="Lato" charset="0"/>
                <a:ea typeface="Lato" charset="0"/>
                <a:cs typeface="Lato" charset="0"/>
              </a:rPr>
              <a:t> Why </a:t>
            </a:r>
            <a:r>
              <a:rPr lang="en-GB" sz="2400" dirty="0">
                <a:latin typeface="Lato" charset="0"/>
                <a:ea typeface="Lato" charset="0"/>
                <a:cs typeface="Lato" charset="0"/>
              </a:rPr>
              <a:t>migrants came</a:t>
            </a:r>
          </a:p>
          <a:p>
            <a:pPr>
              <a:buFontTx/>
              <a:buChar char="-"/>
            </a:pPr>
            <a:r>
              <a:rPr lang="en-GB" sz="2400" dirty="0" smtClean="0">
                <a:latin typeface="Lato" charset="0"/>
                <a:ea typeface="Lato" charset="0"/>
                <a:cs typeface="Lato" charset="0"/>
              </a:rPr>
              <a:t> What </a:t>
            </a:r>
            <a:r>
              <a:rPr lang="en-GB" sz="2400" dirty="0">
                <a:latin typeface="Lato" charset="0"/>
                <a:ea typeface="Lato" charset="0"/>
                <a:cs typeface="Lato" charset="0"/>
              </a:rPr>
              <a:t>migrants did once </a:t>
            </a:r>
            <a:r>
              <a:rPr lang="en-GB" sz="2400" dirty="0" smtClean="0">
                <a:latin typeface="Lato" charset="0"/>
                <a:ea typeface="Lato" charset="0"/>
                <a:cs typeface="Lato" charset="0"/>
              </a:rPr>
              <a:t>they were in Britain</a:t>
            </a:r>
            <a:endParaRPr lang="en-GB" sz="2400" dirty="0">
              <a:latin typeface="Lato" charset="0"/>
              <a:ea typeface="Lato" charset="0"/>
              <a:cs typeface="Lato" charset="0"/>
            </a:endParaRPr>
          </a:p>
        </p:txBody>
      </p:sp>
      <p:sp>
        <p:nvSpPr>
          <p:cNvPr id="9" name="TextBox 8"/>
          <p:cNvSpPr txBox="1"/>
          <p:nvPr/>
        </p:nvSpPr>
        <p:spPr>
          <a:xfrm>
            <a:off x="8985685" y="32084"/>
            <a:ext cx="3222357" cy="357470"/>
          </a:xfrm>
          <a:prstGeom prst="rect">
            <a:avLst/>
          </a:prstGeom>
          <a:noFill/>
        </p:spPr>
        <p:txBody>
          <a:bodyPr wrap="none" rtlCol="0">
            <a:spAutoFit/>
          </a:bodyPr>
          <a:lstStyle/>
          <a:p>
            <a:r>
              <a:rPr lang="en-GB" sz="1723" dirty="0">
                <a:solidFill>
                  <a:srgbClr val="8B8B89"/>
                </a:solidFill>
                <a:latin typeface="Lato" charset="0"/>
                <a:ea typeface="Lato" charset="0"/>
                <a:cs typeface="Lato" charset="0"/>
              </a:rPr>
              <a:t>Migration in Britain 1500-1750</a:t>
            </a:r>
          </a:p>
        </p:txBody>
      </p:sp>
      <p:sp>
        <p:nvSpPr>
          <p:cNvPr id="6" name="TextBox 5"/>
          <p:cNvSpPr txBox="1"/>
          <p:nvPr/>
        </p:nvSpPr>
        <p:spPr>
          <a:xfrm>
            <a:off x="4626221" y="6430330"/>
            <a:ext cx="2956259" cy="338554"/>
          </a:xfrm>
          <a:prstGeom prst="rect">
            <a:avLst/>
          </a:prstGeom>
          <a:noFill/>
        </p:spPr>
        <p:txBody>
          <a:bodyPr wrap="none" rtlCol="0">
            <a:spAutoFit/>
          </a:bodyPr>
          <a:lstStyle/>
          <a:p>
            <a:r>
              <a:rPr lang="en-GB" sz="1600" smtClean="0">
                <a:solidFill>
                  <a:srgbClr val="8B8B89"/>
                </a:solidFill>
                <a:latin typeface="Lato" charset="0"/>
                <a:ea typeface="Lato" charset="0"/>
                <a:cs typeface="Lato" charset="0"/>
              </a:rPr>
              <a:t>www.ourmigrationstory.org.uk</a:t>
            </a:r>
            <a:endParaRPr lang="en-GB" sz="1600" dirty="0">
              <a:solidFill>
                <a:srgbClr val="8B8B89"/>
              </a:solidFill>
              <a:latin typeface="Lato" charset="0"/>
              <a:ea typeface="Lato" charset="0"/>
              <a:cs typeface="Lato" charset="0"/>
            </a:endParaRPr>
          </a:p>
        </p:txBody>
      </p:sp>
    </p:spTree>
    <p:extLst>
      <p:ext uri="{BB962C8B-B14F-4D97-AF65-F5344CB8AC3E}">
        <p14:creationId xmlns:p14="http://schemas.microsoft.com/office/powerpoint/2010/main" val="9203230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MS">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MS master" id="{6A9FAA5D-2FBE-A343-A01E-216E7C0F3658}" vid="{F1516D9E-ACEF-614E-9DE9-6703FAD0C80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386</TotalTime>
  <Words>1417</Words>
  <Application>Microsoft Office PowerPoint</Application>
  <PresentationFormat>Widescreen</PresentationFormat>
  <Paragraphs>182</Paragraphs>
  <Slides>11</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Lato</vt:lpstr>
      <vt:lpstr>Office Theme</vt:lpstr>
      <vt:lpstr>Migration to, from and within Britain 1500-1750</vt:lpstr>
      <vt:lpstr>PowerPoint Presentation</vt:lpstr>
      <vt:lpstr>PowerPoint Presentation</vt:lpstr>
      <vt:lpstr>Timeline of major events 1500–1750</vt:lpstr>
      <vt:lpstr>PowerPoint Presentation</vt:lpstr>
      <vt:lpstr>PowerPoint Presentation</vt:lpstr>
      <vt:lpstr>PowerPoint Presentation</vt:lpstr>
      <vt:lpstr>Extension Questions based on Tombs video</vt:lpstr>
      <vt:lpstr>Comparison activity – pre- &amp; post-1500 immigration</vt:lpstr>
      <vt:lpstr>PowerPoint Presentation</vt:lpstr>
      <vt:lpstr>Potential exam questions to build towards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McIntosh</dc:creator>
  <cp:lastModifiedBy>dwd</cp:lastModifiedBy>
  <cp:revision>63</cp:revision>
  <dcterms:created xsi:type="dcterms:W3CDTF">2017-06-02T09:27:52Z</dcterms:created>
  <dcterms:modified xsi:type="dcterms:W3CDTF">2017-06-16T15:21:04Z</dcterms:modified>
</cp:coreProperties>
</file>